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73"/>
  </p:notesMasterIdLst>
  <p:sldIdLst>
    <p:sldId id="265" r:id="rId2"/>
    <p:sldId id="260" r:id="rId3"/>
    <p:sldId id="279" r:id="rId4"/>
    <p:sldId id="372" r:id="rId5"/>
    <p:sldId id="289" r:id="rId6"/>
    <p:sldId id="285" r:id="rId7"/>
    <p:sldId id="290" r:id="rId8"/>
    <p:sldId id="287" r:id="rId9"/>
    <p:sldId id="288" r:id="rId10"/>
    <p:sldId id="280" r:id="rId11"/>
    <p:sldId id="291" r:id="rId12"/>
    <p:sldId id="292" r:id="rId13"/>
    <p:sldId id="293" r:id="rId14"/>
    <p:sldId id="295" r:id="rId15"/>
    <p:sldId id="296" r:id="rId16"/>
    <p:sldId id="298" r:id="rId17"/>
    <p:sldId id="297" r:id="rId18"/>
    <p:sldId id="300" r:id="rId19"/>
    <p:sldId id="299" r:id="rId20"/>
    <p:sldId id="308" r:id="rId21"/>
    <p:sldId id="348" r:id="rId22"/>
    <p:sldId id="350" r:id="rId23"/>
    <p:sldId id="349" r:id="rId24"/>
    <p:sldId id="351" r:id="rId25"/>
    <p:sldId id="301" r:id="rId26"/>
    <p:sldId id="302" r:id="rId27"/>
    <p:sldId id="303" r:id="rId28"/>
    <p:sldId id="318" r:id="rId29"/>
    <p:sldId id="326" r:id="rId30"/>
    <p:sldId id="317" r:id="rId31"/>
    <p:sldId id="316" r:id="rId32"/>
    <p:sldId id="309" r:id="rId33"/>
    <p:sldId id="315" r:id="rId34"/>
    <p:sldId id="319" r:id="rId35"/>
    <p:sldId id="321" r:id="rId36"/>
    <p:sldId id="329" r:id="rId37"/>
    <p:sldId id="324" r:id="rId38"/>
    <p:sldId id="330" r:id="rId39"/>
    <p:sldId id="331" r:id="rId40"/>
    <p:sldId id="332" r:id="rId41"/>
    <p:sldId id="333" r:id="rId42"/>
    <p:sldId id="334" r:id="rId43"/>
    <p:sldId id="335" r:id="rId44"/>
    <p:sldId id="336" r:id="rId45"/>
    <p:sldId id="337" r:id="rId46"/>
    <p:sldId id="307" r:id="rId47"/>
    <p:sldId id="338" r:id="rId48"/>
    <p:sldId id="343" r:id="rId49"/>
    <p:sldId id="281" r:id="rId50"/>
    <p:sldId id="344" r:id="rId51"/>
    <p:sldId id="346" r:id="rId52"/>
    <p:sldId id="347" r:id="rId53"/>
    <p:sldId id="340" r:id="rId54"/>
    <p:sldId id="354" r:id="rId55"/>
    <p:sldId id="353" r:id="rId56"/>
    <p:sldId id="358" r:id="rId57"/>
    <p:sldId id="355" r:id="rId58"/>
    <p:sldId id="360" r:id="rId59"/>
    <p:sldId id="359" r:id="rId60"/>
    <p:sldId id="363" r:id="rId61"/>
    <p:sldId id="364" r:id="rId62"/>
    <p:sldId id="362" r:id="rId63"/>
    <p:sldId id="365" r:id="rId64"/>
    <p:sldId id="367" r:id="rId65"/>
    <p:sldId id="373" r:id="rId66"/>
    <p:sldId id="368" r:id="rId67"/>
    <p:sldId id="284" r:id="rId68"/>
    <p:sldId id="371" r:id="rId69"/>
    <p:sldId id="369" r:id="rId70"/>
    <p:sldId id="374" r:id="rId71"/>
    <p:sldId id="370" r:id="rId72"/>
  </p:sldIdLst>
  <p:sldSz cx="12192000" cy="6858000"/>
  <p:notesSz cx="6858000" cy="9144000"/>
  <p:embeddedFontLst>
    <p:embeddedFont>
      <p:font typeface="Cambria Math" panose="02040503050406030204" pitchFamily="18" charset="0"/>
      <p:regular r:id="rId74"/>
    </p:embeddedFont>
    <p:embeddedFont>
      <p:font typeface="Consolas" panose="020B0609020204030204" pitchFamily="49" charset="0"/>
      <p:regular r:id="rId75"/>
      <p:bold r:id="rId76"/>
      <p:italic r:id="rId77"/>
      <p:boldItalic r:id="rId78"/>
    </p:embeddedFont>
    <p:embeddedFont>
      <p:font typeface="Interstate" panose="02000603040000020004" pitchFamily="2" charset="0"/>
      <p:regular r:id="rId79"/>
    </p:embeddedFont>
    <p:embeddedFont>
      <p:font typeface="InterstatePlus" panose="020F0502020204030204" pitchFamily="34" charset="0"/>
      <p:regular r:id="rId80"/>
      <p:bold r:id="rId81"/>
      <p:italic r:id="rId82"/>
      <p:boldItalic r:id="rId83"/>
    </p:embeddedFont>
    <p:embeddedFont>
      <p:font typeface="Roboto" panose="02000000000000000000" pitchFamily="2" charset="0"/>
      <p:regular r:id="rId84"/>
      <p:bold r:id="rId85"/>
      <p:italic r:id="rId86"/>
      <p:boldItalic r:id="rId8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38E"/>
    <a:srgbClr val="ED579F"/>
    <a:srgbClr val="183053"/>
    <a:srgbClr val="00A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31"/>
    <p:restoredTop sz="94737"/>
  </p:normalViewPr>
  <p:slideViewPr>
    <p:cSldViewPr snapToGrid="0">
      <p:cViewPr varScale="1">
        <p:scale>
          <a:sx n="108" d="100"/>
          <a:sy n="108" d="100"/>
        </p:scale>
        <p:origin x="208" y="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0A8B36-C089-3D49-BEB4-ED29D5731914}" type="datetimeFigureOut">
              <a:rPr lang="en-US" smtClean="0"/>
              <a:t>2/28/25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9438C-E9EF-7F40-A54C-A2B7D3D64A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2573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9438C-E9EF-7F40-A54C-A2B7D3D64A0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626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7826E6-17C5-EA18-BAB8-151F3DF81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0F577B9-1DD9-FD36-38F8-3D56741081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C9942B-8971-A5B6-DBB8-6D3248D0BB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3B1042-2273-6DF4-8D4C-BDD7DD2E34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9438C-E9EF-7F40-A54C-A2B7D3D64A07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6976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9438C-E9EF-7F40-A54C-A2B7D3D64A0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534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9438C-E9EF-7F40-A54C-A2B7D3D64A0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05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9CF73-4C66-B918-A30C-159C2E7B08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CD77B-B748-27E7-8229-F23A04B9A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2D33A1C-1D66-6522-DDF9-71AC2EF3AC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3917E0-E9FB-0E05-B932-D8DD6D53A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9438C-E9EF-7F40-A54C-A2B7D3D64A0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08645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9438C-E9EF-7F40-A54C-A2B7D3D64A0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5154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DE728A-4620-FC31-C39C-3C0BE2062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E12416-DDD5-697C-D7FC-1855508DB3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820177-07DE-7D79-72DB-4261BC48DF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7BA36A-91B0-B50A-E2F3-382193FB2F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9438C-E9EF-7F40-A54C-A2B7D3D64A0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1990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282047-C747-AE12-ED4E-BA8B82828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86FE827-55CC-B50D-3E2A-391E1FB62A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90A71-3741-BD75-4BDA-0C9586382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4ED2E3-A1AC-D069-B580-65ABB636BF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9438C-E9EF-7F40-A54C-A2B7D3D64A0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6358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03E7CB-268C-9CCE-E3C3-D7CF4447C9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E244A8-6F80-1A02-FF1F-99EA58A421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5EFCB0-2AB3-8F10-395A-DD16203DA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CBDC3F-04CF-FEED-F1EE-5CF8305600C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9438C-E9EF-7F40-A54C-A2B7D3D64A0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907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657A10-D99C-6E54-1A9A-2D56498678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B74D4-3BA7-ADEA-9B45-6C686A2591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B1EB95-FB14-3449-699C-0ABAD2A975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7C201C-D5B5-8AF0-FFF4-698D3A797C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9438C-E9EF-7F40-A54C-A2B7D3D64A0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21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png"/><Relationship Id="rId4" Type="http://schemas.openxmlformats.org/officeDocument/2006/relationships/image" Target="../media/image14.sv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Blue">
    <p:bg>
      <p:bgPr>
        <a:solidFill>
          <a:srgbClr val="00A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020855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3C0D34-2592-6917-6272-A0410967C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05467" y="2377418"/>
            <a:ext cx="5781065" cy="10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592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Dark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2BA72-B9F1-9BD5-AC2E-23344C915A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5614061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6C9242AD-9B4F-BD6A-F50A-E0E3BB1794E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2053" y="1422030"/>
            <a:ext cx="5367646" cy="4459593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157478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Dark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46B1AD6-1832-02AD-DB06-E463FB3B5A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7120" y="1332947"/>
            <a:ext cx="11487396" cy="471001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2BA72-B9F1-9BD5-AC2E-23344C915A2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5018" y="1816925"/>
            <a:ext cx="11020301" cy="3930732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rgbClr val="FFD38E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8759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B83CFC-2FAF-54A0-9A53-8F589B13D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908096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0A68F4-AEF8-31A1-7630-8B8F039E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9479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0AAB6C-C9BB-A328-6E07-DB6B1B3BAA5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02394" y="1139333"/>
            <a:ext cx="3542605" cy="665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8819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3B83CFC-2FAF-54A0-9A53-8F589B13DEF8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57148" y="2908096"/>
            <a:ext cx="5677705" cy="1089309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ED0A68F4-AEF8-31A1-7630-8B8F039E0E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57148" y="4089479"/>
            <a:ext cx="5677705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7420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09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074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Ey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449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6EC714-D003-DB29-4A5F-52F53AB10C1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039" y="2065668"/>
            <a:ext cx="3436031" cy="384810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E1D160E-16FF-FEB0-027E-C1E5F3A1E10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56100" y="2065668"/>
            <a:ext cx="3436031" cy="384810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8A7C4499-3DB8-B3AC-47B8-815E2C17E1B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166161" y="2065668"/>
            <a:ext cx="3436031" cy="384810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68686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u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13D1A89B-C0DE-AE88-8F7E-30570D9FC643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46039" y="783130"/>
            <a:ext cx="3436031" cy="5380161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7F7C5-9320-5F48-7B14-74754C7CFDA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356100" y="783131"/>
            <a:ext cx="5832929" cy="2589460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07F1CEBE-2E6D-5695-F4BB-CEE6F2D8177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505206" y="3800103"/>
            <a:ext cx="2683823" cy="2363187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7" name="Picture Placeholder 2">
            <a:extLst>
              <a:ext uri="{FF2B5EF4-FFF2-40B4-BE49-F238E27FC236}">
                <a16:creationId xmlns:a16="http://schemas.microsoft.com/office/drawing/2014/main" id="{D131BA71-4214-E541-C121-86CD3FE3202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56100" y="3800102"/>
            <a:ext cx="2683823" cy="2363187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2657211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 Unive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37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Yellow">
    <p:bg>
      <p:bgPr>
        <a:solidFill>
          <a:srgbClr val="FFD3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020855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rgbClr val="183053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rgbClr val="183053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3C0D34-2592-6917-6272-A0410967C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05467" y="2377418"/>
            <a:ext cx="5781064" cy="10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55195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Dupli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1618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Rep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1205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ver Repe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549785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ver Repea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8677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Pink">
    <p:bg>
      <p:bgPr>
        <a:solidFill>
          <a:srgbClr val="ED579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4020855"/>
            <a:ext cx="9144000" cy="1089308"/>
          </a:xfrm>
        </p:spPr>
        <p:txBody>
          <a:bodyPr anchor="b">
            <a:normAutofit/>
          </a:bodyPr>
          <a:lstStyle>
            <a:lvl1pPr algn="ctr">
              <a:defRPr sz="3600">
                <a:solidFill>
                  <a:schemeClr val="tx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2022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63C0D34-2592-6917-6272-A0410967C0C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3205467" y="2377418"/>
            <a:ext cx="5781064" cy="106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6028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//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olorful background&#10;&#10;Description automatically generated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1429" y="0"/>
            <a:ext cx="1228724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B76CA31-0D11-0F85-EB0B-9ED601AF116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9553" y="2268187"/>
            <a:ext cx="5276602" cy="2841976"/>
          </a:xfrm>
        </p:spPr>
        <p:txBody>
          <a:bodyPr anchor="b">
            <a:normAutofit/>
          </a:bodyPr>
          <a:lstStyle>
            <a:lvl1pPr algn="r">
              <a:defRPr sz="3600">
                <a:solidFill>
                  <a:schemeClr val="tx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109001-F4FF-1C55-4CDD-2AC313BBCD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9553" y="5202238"/>
            <a:ext cx="5276602" cy="1655762"/>
          </a:xfrm>
        </p:spPr>
        <p:txBody>
          <a:bodyPr>
            <a:normAutofit/>
          </a:bodyPr>
          <a:lstStyle>
            <a:lvl1pPr marL="0" indent="0" algn="r">
              <a:buNone/>
              <a:defRPr sz="240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205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/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780" y="0"/>
            <a:ext cx="121793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40" y="365126"/>
            <a:ext cx="10515600" cy="691778"/>
          </a:xfrm>
        </p:spPr>
        <p:txBody>
          <a:bodyPr anchor="b" anchorCtr="0">
            <a:normAutofit/>
          </a:bodyPr>
          <a:lstStyle>
            <a:lvl1pPr>
              <a:defRPr sz="2800"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40" y="1422030"/>
            <a:ext cx="10515600" cy="44595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0" y="6204293"/>
            <a:ext cx="1689975" cy="31591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DF089D-3AED-14AF-30F1-1CB0AC70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8535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/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429BC2BE-E5DF-6E2A-7DE3-EDAE87099D4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50D56-A5D6-1CA5-BD27-D532209F7C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2740" y="0"/>
            <a:ext cx="1183434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40" y="365126"/>
            <a:ext cx="10515600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40" y="1422030"/>
            <a:ext cx="10515600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6EDF089D-3AED-14AF-30F1-1CB0AC702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206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11357759" cy="4459593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0" y="6204293"/>
            <a:ext cx="1689975" cy="31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793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Light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tx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 descr="A white letter on a black background&#10;&#10;Description automatically generated">
            <a:extLst>
              <a:ext uri="{FF2B5EF4-FFF2-40B4-BE49-F238E27FC236}">
                <a16:creationId xmlns:a16="http://schemas.microsoft.com/office/drawing/2014/main" id="{C7D7528F-48BF-2606-3D76-353B3259EF5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940" y="6204293"/>
            <a:ext cx="1689975" cy="315912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AA06662-B2E7-841A-81A4-3BBA4B79B3C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5614061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46F8FD1-80C7-7D4A-03B7-750F621D81E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72053" y="1422030"/>
            <a:ext cx="5367646" cy="4459593"/>
          </a:xfrm>
          <a:solidFill>
            <a:schemeClr val="tx1"/>
          </a:solidFill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994382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dy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lurry image of a purple and black background&#10;&#10;Description automatically generated">
            <a:extLst>
              <a:ext uri="{FF2B5EF4-FFF2-40B4-BE49-F238E27FC236}">
                <a16:creationId xmlns:a16="http://schemas.microsoft.com/office/drawing/2014/main" id="{1BA62BA5-F7CD-A865-AD68-F4C9C97AAE5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D2BA72-B9F1-9BD5-AC2E-23344C915A2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5508" y="6204293"/>
            <a:ext cx="1682838" cy="31591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119DFF9-7803-7269-3BF7-A1BBCB2925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939" y="365126"/>
            <a:ext cx="11357759" cy="691778"/>
          </a:xfrm>
        </p:spPr>
        <p:txBody>
          <a:bodyPr anchor="b" anchorCtr="0">
            <a:normAutofit/>
          </a:bodyPr>
          <a:lstStyle>
            <a:lvl1pPr>
              <a:defRPr sz="2800">
                <a:solidFill>
                  <a:schemeClr val="bg1"/>
                </a:solidFill>
                <a:latin typeface="Interstate" panose="02000603040000020004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DB4F10-3AD6-AC95-4010-1E073F5BDD3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81939" y="1422030"/>
            <a:ext cx="11357759" cy="445959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Text goes here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2AE7D1FB-55AD-E916-8F94-7469E4B7B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97490" y="6249475"/>
            <a:ext cx="2743200" cy="365125"/>
          </a:xfrm>
        </p:spPr>
        <p:txBody>
          <a:bodyPr/>
          <a:lstStyle>
            <a:lvl1pPr>
              <a:defRPr sz="1050" b="0" i="0">
                <a:solidFill>
                  <a:schemeClr val="bg1"/>
                </a:solidFill>
                <a:latin typeface="InterstatePlus" panose="02000503080000020004" pitchFamily="2" charset="0"/>
              </a:defRPr>
            </a:lvl1pPr>
          </a:lstStyle>
          <a:p>
            <a:fld id="{0646161D-79F9-6949-AA3B-F54664510D2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722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A83095-9989-FFAC-596B-87737616B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833399-306E-92C2-8D51-C2987AC0CC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7B432D-EFDE-735C-F286-D01C90CAD6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08ADF5C-AA9B-1F48-875A-67C6FDD36AFF}" type="datetimeFigureOut">
              <a:rPr lang="en-US" smtClean="0"/>
              <a:t>2/28/25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5AEAD3-4FBC-D845-DBFB-E1BE5CF92A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2219B2-CCCD-7450-5A8F-CD9BB72121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646161D-79F9-6949-AA3B-F54664510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430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70" r:id="rId5"/>
    <p:sldLayoutId id="2147483672" r:id="rId6"/>
    <p:sldLayoutId id="2147483671" r:id="rId7"/>
    <p:sldLayoutId id="2147483679" r:id="rId8"/>
    <p:sldLayoutId id="2147483673" r:id="rId9"/>
    <p:sldLayoutId id="2147483678" r:id="rId10"/>
    <p:sldLayoutId id="2147483677" r:id="rId11"/>
    <p:sldLayoutId id="2147483674" r:id="rId12"/>
    <p:sldLayoutId id="2147483676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75" r:id="rId20"/>
    <p:sldLayoutId id="2147483669" r:id="rId21"/>
    <p:sldLayoutId id="2147483680" r:id="rId22"/>
    <p:sldLayoutId id="2147483681" r:id="rId2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mahaloz/sailr-eval" TargetMode="Externa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github.com/angr/angr-management" TargetMode="Externa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hyperlink" Target="https://twitter.com/mahal0z" TargetMode="External"/><Relationship Id="rId4" Type="http://schemas.openxmlformats.org/officeDocument/2006/relationships/hyperlink" Target="mailto:zbasque@asu.edu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9E727-D27B-0CE8-9656-9DD5897D4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DECF4F-26C7-A18E-B272-0063A6E168F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/>
              <a:t>Buccaneers of the Binary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CA3DFE05-31D1-909D-3EC4-926F3DB347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9479"/>
            <a:ext cx="9144000" cy="1089308"/>
          </a:xfrm>
        </p:spPr>
        <p:txBody>
          <a:bodyPr>
            <a:normAutofit/>
          </a:bodyPr>
          <a:lstStyle/>
          <a:p>
            <a:r>
              <a:rPr lang="en-US" b="1" dirty="0"/>
              <a:t>Plundering Compiler Optimizations for Decompilation Treasure</a:t>
            </a:r>
          </a:p>
          <a:p>
            <a:r>
              <a:rPr lang="en-US" i="1" dirty="0"/>
              <a:t>Zion </a:t>
            </a:r>
            <a:r>
              <a:rPr lang="en-US" i="1" dirty="0" err="1"/>
              <a:t>Leonahenahe</a:t>
            </a:r>
            <a:r>
              <a:rPr lang="en-US" i="1" dirty="0"/>
              <a:t> Basque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E784FDF4-6F9A-4AE3-3754-6DED69544D1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54" t="20717" r="20510" b="10704"/>
          <a:stretch/>
        </p:blipFill>
        <p:spPr>
          <a:xfrm>
            <a:off x="8224399" y="5174312"/>
            <a:ext cx="937786" cy="108930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668B3E2-5EC7-3DB9-EAA2-DF48DA2691CF}"/>
              </a:ext>
            </a:extLst>
          </p:cNvPr>
          <p:cNvGrpSpPr/>
          <p:nvPr/>
        </p:nvGrpSpPr>
        <p:grpSpPr>
          <a:xfrm>
            <a:off x="3329910" y="5334045"/>
            <a:ext cx="4781755" cy="778792"/>
            <a:chOff x="2747984" y="3435141"/>
            <a:chExt cx="3301935" cy="529726"/>
          </a:xfrm>
        </p:grpSpPr>
        <p:pic>
          <p:nvPicPr>
            <p:cNvPr id="6" name="Google Shape;58;p13">
              <a:extLst>
                <a:ext uri="{FF2B5EF4-FFF2-40B4-BE49-F238E27FC236}">
                  <a16:creationId xmlns:a16="http://schemas.microsoft.com/office/drawing/2014/main" id="{36AA7C13-C2D2-CB4E-E2C5-42BAB5452BA6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4554" t="18633" r="4898" b="15848"/>
            <a:stretch/>
          </p:blipFill>
          <p:spPr>
            <a:xfrm>
              <a:off x="2747984" y="3617792"/>
              <a:ext cx="1727427" cy="347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" name="Google Shape;59;p13">
              <a:extLst>
                <a:ext uri="{FF2B5EF4-FFF2-40B4-BE49-F238E27FC236}">
                  <a16:creationId xmlns:a16="http://schemas.microsoft.com/office/drawing/2014/main" id="{101B73DB-45BB-8B97-C009-A1D6B5688C3A}"/>
                </a:ext>
              </a:extLst>
            </p:cNvPr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475396" y="3435141"/>
              <a:ext cx="1574523" cy="529726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115103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537634-EB8D-F76A-B0BE-A427B69CA4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2F5323B-6FD9-4DC8-CA35-7B4A60007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 Cases Are Hard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7A0F61ED-E271-C7A7-6F6B-A7E21CC2A68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6634BB6-F919-3085-5E6F-D71765249BFC}"/>
              </a:ext>
            </a:extLst>
          </p:cNvPr>
          <p:cNvGrpSpPr/>
          <p:nvPr/>
        </p:nvGrpSpPr>
        <p:grpSpPr>
          <a:xfrm>
            <a:off x="7400136" y="1819838"/>
            <a:ext cx="873161" cy="2850183"/>
            <a:chOff x="5031619" y="1813142"/>
            <a:chExt cx="1427301" cy="4659015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189D41C6-2915-1BA0-E52B-70FDA5D8AC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620" y="3429000"/>
              <a:ext cx="1427300" cy="142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D81A6D23-E591-34AF-2943-3136DAA231B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620" y="1813142"/>
              <a:ext cx="1427300" cy="1427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902972B8-3D7F-B621-DF97-F82E8D14A7E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619" y="5044856"/>
              <a:ext cx="1427301" cy="1427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oogle Shape;104;p17">
            <a:extLst>
              <a:ext uri="{FF2B5EF4-FFF2-40B4-BE49-F238E27FC236}">
                <a16:creationId xmlns:a16="http://schemas.microsoft.com/office/drawing/2014/main" id="{5E1A2E9F-B523-C0B0-6E16-89DB13652F40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27876" y="2719752"/>
            <a:ext cx="1068302" cy="105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A4F6E219-DFA2-FD74-6996-8AD9CB6C1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66" y="2719754"/>
            <a:ext cx="890206" cy="105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Google Shape;595;p39">
            <a:extLst>
              <a:ext uri="{FF2B5EF4-FFF2-40B4-BE49-F238E27FC236}">
                <a16:creationId xmlns:a16="http://schemas.microsoft.com/office/drawing/2014/main" id="{9100D1A3-6E18-70D4-8C42-CAFA1BFAE7C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760964"/>
              </p:ext>
            </p:extLst>
          </p:nvPr>
        </p:nvGraphicFramePr>
        <p:xfrm>
          <a:off x="9665464" y="1778791"/>
          <a:ext cx="1802240" cy="29086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86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(v1 &amp;&amp; v2) {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400" dirty="0" err="1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(v2) {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B: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82546" marR="82546" marT="82546" marB="82546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oogle Shape;590;p39">
            <a:extLst>
              <a:ext uri="{FF2B5EF4-FFF2-40B4-BE49-F238E27FC236}">
                <a16:creationId xmlns:a16="http://schemas.microsoft.com/office/drawing/2014/main" id="{A57491C9-36DF-28D1-67AD-AFF020B5CA3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5560248"/>
              </p:ext>
            </p:extLst>
          </p:nvPr>
        </p:nvGraphicFramePr>
        <p:xfrm>
          <a:off x="648701" y="2433895"/>
          <a:ext cx="1746961" cy="1655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6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5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 &amp;&amp; b)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(b)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82546" marR="82546" marT="82546" marB="82546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C64EAA7-C9EC-3039-D25C-81C1CD529A1E}"/>
              </a:ext>
            </a:extLst>
          </p:cNvPr>
          <p:cNvCxnSpPr>
            <a:cxnSpLocks/>
          </p:cNvCxnSpPr>
          <p:nvPr/>
        </p:nvCxnSpPr>
        <p:spPr>
          <a:xfrm>
            <a:off x="2469223" y="3261669"/>
            <a:ext cx="873882" cy="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52837C-6CCF-AC26-FDEC-E3AE51F67016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4306872" y="3244930"/>
            <a:ext cx="1021004" cy="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DA849499-01EA-395B-3757-5DF2BDD7BB72}"/>
              </a:ext>
            </a:extLst>
          </p:cNvPr>
          <p:cNvCxnSpPr>
            <a:cxnSpLocks/>
          </p:cNvCxnSpPr>
          <p:nvPr/>
        </p:nvCxnSpPr>
        <p:spPr>
          <a:xfrm>
            <a:off x="6396178" y="3233093"/>
            <a:ext cx="868918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A92FF39E-D232-DC90-4C4A-952D132F6721}"/>
              </a:ext>
            </a:extLst>
          </p:cNvPr>
          <p:cNvCxnSpPr>
            <a:cxnSpLocks/>
          </p:cNvCxnSpPr>
          <p:nvPr/>
        </p:nvCxnSpPr>
        <p:spPr>
          <a:xfrm>
            <a:off x="8373505" y="3233093"/>
            <a:ext cx="1121224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3082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26582E-6932-8F7D-6858-44C4AAE5F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0DC9DF-6BF4-A93F-0F30-BAE477FD9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 Cases Are Hard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BCA5C537-87B4-FFC7-56FB-4E7A569D7F1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B7A399ED-B508-8926-7B7D-2DEE439E086C}"/>
              </a:ext>
            </a:extLst>
          </p:cNvPr>
          <p:cNvGrpSpPr/>
          <p:nvPr/>
        </p:nvGrpSpPr>
        <p:grpSpPr>
          <a:xfrm>
            <a:off x="7400136" y="1819838"/>
            <a:ext cx="873161" cy="2850183"/>
            <a:chOff x="5031619" y="1813142"/>
            <a:chExt cx="1427301" cy="4659015"/>
          </a:xfrm>
        </p:grpSpPr>
        <p:pic>
          <p:nvPicPr>
            <p:cNvPr id="7" name="Picture 5">
              <a:extLst>
                <a:ext uri="{FF2B5EF4-FFF2-40B4-BE49-F238E27FC236}">
                  <a16:creationId xmlns:a16="http://schemas.microsoft.com/office/drawing/2014/main" id="{BA62F8A1-CA74-152A-DFED-B906A3607E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620" y="3429000"/>
              <a:ext cx="1427300" cy="1427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>
              <a:extLst>
                <a:ext uri="{FF2B5EF4-FFF2-40B4-BE49-F238E27FC236}">
                  <a16:creationId xmlns:a16="http://schemas.microsoft.com/office/drawing/2014/main" id="{ECBA9E35-2812-BEA9-45F4-CE740FB3E2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620" y="1813142"/>
              <a:ext cx="1427300" cy="14273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9624478F-374B-BE1E-180D-9C5FF7C94A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31619" y="5044856"/>
              <a:ext cx="1427301" cy="14273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Google Shape;104;p17">
            <a:extLst>
              <a:ext uri="{FF2B5EF4-FFF2-40B4-BE49-F238E27FC236}">
                <a16:creationId xmlns:a16="http://schemas.microsoft.com/office/drawing/2014/main" id="{7C6C0C37-D024-066E-D9B5-04923927B534}"/>
              </a:ext>
            </a:extLst>
          </p:cNvPr>
          <p:cNvPicPr preferRelativeResize="0"/>
          <p:nvPr/>
        </p:nvPicPr>
        <p:blipFill>
          <a:blip r:embed="rId6">
            <a:alphaModFix amt="25000"/>
          </a:blip>
          <a:stretch>
            <a:fillRect/>
          </a:stretch>
        </p:blipFill>
        <p:spPr>
          <a:xfrm>
            <a:off x="5327876" y="2719752"/>
            <a:ext cx="1068302" cy="1050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76A627B5-1662-659E-E1F9-584963BAB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6666" y="2719754"/>
            <a:ext cx="890206" cy="105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0" name="Google Shape;595;p39">
            <a:extLst>
              <a:ext uri="{FF2B5EF4-FFF2-40B4-BE49-F238E27FC236}">
                <a16:creationId xmlns:a16="http://schemas.microsoft.com/office/drawing/2014/main" id="{9E409B73-91BC-2DE4-8502-42ADC6772393}"/>
              </a:ext>
            </a:extLst>
          </p:cNvPr>
          <p:cNvGraphicFramePr/>
          <p:nvPr/>
        </p:nvGraphicFramePr>
        <p:xfrm>
          <a:off x="9665464" y="1778791"/>
          <a:ext cx="1802240" cy="29086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86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(v1 &amp;&amp; v2) {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400" dirty="0" err="1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(v2) {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B: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82546" marR="82546" marT="82546" marB="82546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oogle Shape;590;p39">
            <a:extLst>
              <a:ext uri="{FF2B5EF4-FFF2-40B4-BE49-F238E27FC236}">
                <a16:creationId xmlns:a16="http://schemas.microsoft.com/office/drawing/2014/main" id="{593C7DFE-12A6-C40F-5E3F-02E424FB1709}"/>
              </a:ext>
            </a:extLst>
          </p:cNvPr>
          <p:cNvGraphicFramePr/>
          <p:nvPr/>
        </p:nvGraphicFramePr>
        <p:xfrm>
          <a:off x="648701" y="2433895"/>
          <a:ext cx="1746961" cy="1655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6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5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 &amp;&amp; b)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(b)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82546" marR="82546" marT="82546" marB="82546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ED082153-F17D-BF5B-FAA0-3F51FDD7005D}"/>
              </a:ext>
            </a:extLst>
          </p:cNvPr>
          <p:cNvCxnSpPr>
            <a:cxnSpLocks/>
          </p:cNvCxnSpPr>
          <p:nvPr/>
        </p:nvCxnSpPr>
        <p:spPr>
          <a:xfrm>
            <a:off x="2469223" y="3261669"/>
            <a:ext cx="873882" cy="1"/>
          </a:xfrm>
          <a:prstGeom prst="straightConnector1">
            <a:avLst/>
          </a:prstGeom>
          <a:ln w="25400">
            <a:solidFill>
              <a:schemeClr val="accent5">
                <a:alpha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3592F835-50B9-D8DD-EC2D-7FCE6BF02EA1}"/>
              </a:ext>
            </a:extLst>
          </p:cNvPr>
          <p:cNvCxnSpPr>
            <a:cxnSpLocks/>
            <a:stCxn id="19" idx="3"/>
            <a:endCxn id="18" idx="1"/>
          </p:cNvCxnSpPr>
          <p:nvPr/>
        </p:nvCxnSpPr>
        <p:spPr>
          <a:xfrm flipV="1">
            <a:off x="4306872" y="3244930"/>
            <a:ext cx="1021004" cy="1"/>
          </a:xfrm>
          <a:prstGeom prst="straightConnector1">
            <a:avLst/>
          </a:prstGeom>
          <a:ln w="25400">
            <a:solidFill>
              <a:schemeClr val="accent5">
                <a:alpha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0E6734BD-9467-A9BC-D25C-04C9A712345D}"/>
              </a:ext>
            </a:extLst>
          </p:cNvPr>
          <p:cNvCxnSpPr>
            <a:cxnSpLocks/>
          </p:cNvCxnSpPr>
          <p:nvPr/>
        </p:nvCxnSpPr>
        <p:spPr>
          <a:xfrm>
            <a:off x="6396178" y="3233093"/>
            <a:ext cx="868918" cy="0"/>
          </a:xfrm>
          <a:prstGeom prst="straightConnector1">
            <a:avLst/>
          </a:prstGeom>
          <a:ln w="25400">
            <a:solidFill>
              <a:schemeClr val="accent5">
                <a:alpha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6B1AD919-7797-33B9-927E-724FB4FBB899}"/>
              </a:ext>
            </a:extLst>
          </p:cNvPr>
          <p:cNvCxnSpPr>
            <a:cxnSpLocks/>
          </p:cNvCxnSpPr>
          <p:nvPr/>
        </p:nvCxnSpPr>
        <p:spPr>
          <a:xfrm>
            <a:off x="8373505" y="3233093"/>
            <a:ext cx="1121224" cy="0"/>
          </a:xfrm>
          <a:prstGeom prst="straightConnector1">
            <a:avLst/>
          </a:prstGeom>
          <a:ln w="25400">
            <a:solidFill>
              <a:schemeClr val="accent5">
                <a:alpha val="25000"/>
              </a:schemeClr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5509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E3363D-AFF1-54F7-20D4-1D6BEBA5CE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A87D60-B024-4DC4-0CDF-3C7ABC6F4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 Cases Are Hard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14A325E1-E3CF-EBBA-83B1-B173428CEFD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Google Shape;595;p39">
            <a:extLst>
              <a:ext uri="{FF2B5EF4-FFF2-40B4-BE49-F238E27FC236}">
                <a16:creationId xmlns:a16="http://schemas.microsoft.com/office/drawing/2014/main" id="{B1EF5236-116A-2599-0B1D-C93CB9CC254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68163790"/>
              </p:ext>
            </p:extLst>
          </p:nvPr>
        </p:nvGraphicFramePr>
        <p:xfrm>
          <a:off x="6664833" y="1778791"/>
          <a:ext cx="1802240" cy="29086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86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(v1 &amp;&amp; v2) {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400" dirty="0" err="1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(v2) {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B: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82546" marR="82546" marT="82546" marB="82546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oogle Shape;590;p39">
            <a:extLst>
              <a:ext uri="{FF2B5EF4-FFF2-40B4-BE49-F238E27FC236}">
                <a16:creationId xmlns:a16="http://schemas.microsoft.com/office/drawing/2014/main" id="{53BDB044-2857-50D7-7B27-416EA9C89F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6382642"/>
              </p:ext>
            </p:extLst>
          </p:nvPr>
        </p:nvGraphicFramePr>
        <p:xfrm>
          <a:off x="3795227" y="2476626"/>
          <a:ext cx="1746961" cy="1655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6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5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 &amp;&amp; b)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(b)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82546" marR="82546" marT="82546" marB="82546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94943DD-7DC7-6EAB-A6D9-97AEB6820999}"/>
              </a:ext>
            </a:extLst>
          </p:cNvPr>
          <p:cNvCxnSpPr>
            <a:cxnSpLocks/>
          </p:cNvCxnSpPr>
          <p:nvPr/>
        </p:nvCxnSpPr>
        <p:spPr>
          <a:xfrm flipV="1">
            <a:off x="5010411" y="2029216"/>
            <a:ext cx="1654422" cy="677897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03DB284-4DE7-289A-3EDD-9A9C4C1BE32D}"/>
              </a:ext>
            </a:extLst>
          </p:cNvPr>
          <p:cNvCxnSpPr>
            <a:cxnSpLocks/>
          </p:cNvCxnSpPr>
          <p:nvPr/>
        </p:nvCxnSpPr>
        <p:spPr>
          <a:xfrm>
            <a:off x="4521896" y="3429000"/>
            <a:ext cx="2142937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CD9008A9-2967-7B2D-DDF4-F42E071A6340}"/>
              </a:ext>
            </a:extLst>
          </p:cNvPr>
          <p:cNvSpPr/>
          <p:nvPr/>
        </p:nvSpPr>
        <p:spPr>
          <a:xfrm>
            <a:off x="6977849" y="2352583"/>
            <a:ext cx="1287262" cy="266330"/>
          </a:xfrm>
          <a:prstGeom prst="round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D005BC0-4A63-11FF-9ED1-89FE293DAA1D}"/>
              </a:ext>
            </a:extLst>
          </p:cNvPr>
          <p:cNvCxnSpPr>
            <a:cxnSpLocks/>
          </p:cNvCxnSpPr>
          <p:nvPr/>
        </p:nvCxnSpPr>
        <p:spPr>
          <a:xfrm>
            <a:off x="7880017" y="2707113"/>
            <a:ext cx="1006531" cy="0"/>
          </a:xfrm>
          <a:prstGeom prst="line">
            <a:avLst/>
          </a:prstGeom>
          <a:ln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5BB561A-B294-C398-0845-27CD9B4289A6}"/>
              </a:ext>
            </a:extLst>
          </p:cNvPr>
          <p:cNvSpPr txBox="1"/>
          <p:nvPr/>
        </p:nvSpPr>
        <p:spPr>
          <a:xfrm>
            <a:off x="8890533" y="2485748"/>
            <a:ext cx="1583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Why the </a:t>
            </a:r>
            <a:r>
              <a:rPr lang="en-US" dirty="0" err="1">
                <a:solidFill>
                  <a:schemeClr val="accent1"/>
                </a:solidFill>
              </a:rPr>
              <a:t>goto</a:t>
            </a:r>
            <a:r>
              <a:rPr lang="en-US" dirty="0">
                <a:solidFill>
                  <a:schemeClr val="accent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02017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213537-76B0-1E5E-F388-0D989E9813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14756D-2EB3-BD06-3A09-FF6948B97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148" y="2908096"/>
            <a:ext cx="6149611" cy="1089309"/>
          </a:xfrm>
        </p:spPr>
        <p:txBody>
          <a:bodyPr>
            <a:normAutofit fontScale="90000"/>
          </a:bodyPr>
          <a:lstStyle/>
          <a:p>
            <a:r>
              <a:rPr lang="en-US" b="1" dirty="0"/>
              <a:t>Is decompilation really </a:t>
            </a:r>
            <a:br>
              <a:rPr lang="en-US" b="1" dirty="0"/>
            </a:br>
            <a:r>
              <a:rPr lang="en-US" b="1" dirty="0"/>
              <a:t>that broken?</a:t>
            </a:r>
            <a:br>
              <a:rPr lang="en-US" b="1" dirty="0"/>
            </a:br>
            <a:r>
              <a:rPr lang="en-US" sz="2000" b="1" dirty="0">
                <a:solidFill>
                  <a:schemeClr val="accent5"/>
                </a:solidFill>
              </a:rPr>
              <a:t>A Real-World Case Study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4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33B4C-40F5-C205-4B95-F0A043143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4C80F6-A007-89B2-830E-B3C2083C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Your Favorite Built In Text Formatter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64036BEC-674C-2514-2F03-8C21976E63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Picture 2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9099A26-3172-0132-9DE8-2247F86AB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6644" y="1449323"/>
            <a:ext cx="7708348" cy="443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314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D3B63-BCF8-251C-39FD-2153F1172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51F4A66-0419-6568-5FEC-50AE1A243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Your Favorite Built In Text Formatter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0240644-2549-233C-ECBA-DAF922D06E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 part of </a:t>
            </a:r>
            <a:r>
              <a:rPr lang="en-US" sz="2400" dirty="0" err="1"/>
              <a:t>Coreutils</a:t>
            </a:r>
            <a:r>
              <a:rPr lang="en-US" sz="2400" dirty="0"/>
              <a:t> (comes on nearly every UNIX system)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Changes text to meet specific formats (like indents)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Takes flags to do different formats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Fairly simple (~1000 lines)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6FE6EA5D-127F-29B3-7891-E9433CC0093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6905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150A3B-6D0F-8456-B753-F7BF4CFE7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232932-43BB-EFA3-2943-0F750C16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</a:t>
            </a:r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main (source)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B43F9799-39A2-3583-889D-4EABFE4CE7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5A0525-C9AB-368B-DEC1-2D1B302C85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1925" y="1335935"/>
            <a:ext cx="7788149" cy="418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139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8A4342-A85F-EEC1-C21D-AAE77CF065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B1C147-BCDF-D9AD-E8AD-24A8C62B9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</a:t>
            </a:r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main, </a:t>
            </a:r>
            <a:r>
              <a:rPr lang="en-US" dirty="0" err="1"/>
              <a:t>arg</a:t>
            </a:r>
            <a:r>
              <a:rPr lang="en-US" dirty="0"/>
              <a:t> parser (source)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3283BBE9-4E6D-3374-5D35-44F861CFED0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oogle Shape;889;p58">
            <a:extLst>
              <a:ext uri="{FF2B5EF4-FFF2-40B4-BE49-F238E27FC236}">
                <a16:creationId xmlns:a16="http://schemas.microsoft.com/office/drawing/2014/main" id="{33607F42-6259-BEF8-7136-54A8950D76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144480"/>
              </p:ext>
            </p:extLst>
          </p:nvPr>
        </p:nvGraphicFramePr>
        <p:xfrm>
          <a:off x="4530480" y="1395983"/>
          <a:ext cx="3260675" cy="4485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34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default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'c'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's'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't'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'u'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'w'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'g'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'p'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case_GETOPT_HELP_CHAR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highlight>
                          <a:srgbClr val="FAFAFA"/>
                        </a:highlight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case_GETOPT_VERSION_CHAR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1520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CEB285-467F-5416-F7D5-3EDF7DD33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D9F35C4-8EE9-F983-9E4F-5F1ECB3AB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</a:t>
            </a:r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source vs IDA 9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84F8672B-00EE-2273-8280-6A73B997277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oogle Shape;889;p58">
            <a:extLst>
              <a:ext uri="{FF2B5EF4-FFF2-40B4-BE49-F238E27FC236}">
                <a16:creationId xmlns:a16="http://schemas.microsoft.com/office/drawing/2014/main" id="{6C2F4177-4E43-7FCD-E219-0BC0CDB641A9}"/>
              </a:ext>
            </a:extLst>
          </p:cNvPr>
          <p:cNvGraphicFramePr/>
          <p:nvPr/>
        </p:nvGraphicFramePr>
        <p:xfrm>
          <a:off x="2346572" y="1056904"/>
          <a:ext cx="3260675" cy="4485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34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default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'c'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's'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't'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'u'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'w'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'g'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'p'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case_GETOPT_HELP_CHAR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highlight>
                          <a:srgbClr val="FAFAFA"/>
                        </a:highlight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case_GETOPT_VERSION_CHAR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889;p58">
            <a:extLst>
              <a:ext uri="{FF2B5EF4-FFF2-40B4-BE49-F238E27FC236}">
                <a16:creationId xmlns:a16="http://schemas.microsoft.com/office/drawing/2014/main" id="{485506FB-ED84-7A25-C04E-8DD626205542}"/>
              </a:ext>
            </a:extLst>
          </p:cNvPr>
          <p:cNvGraphicFramePr/>
          <p:nvPr/>
        </p:nvGraphicFramePr>
        <p:xfrm>
          <a:off x="6403669" y="1048488"/>
          <a:ext cx="3260675" cy="5781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983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envp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112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112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-130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-130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-131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LABEL_53: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99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103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116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116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115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117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119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7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861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85C5B-3000-FC95-D1AF-7967EEDD9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EA85A02-9FB2-0F25-27EE-F7CEC79C2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</a:t>
            </a:r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where did the Switch go?!?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FA465B91-ECA0-F888-C2D4-0DD1B57AF49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oogle Shape;889;p58">
            <a:extLst>
              <a:ext uri="{FF2B5EF4-FFF2-40B4-BE49-F238E27FC236}">
                <a16:creationId xmlns:a16="http://schemas.microsoft.com/office/drawing/2014/main" id="{6577F070-645D-08DA-00B9-258C2EEBC2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4901160"/>
              </p:ext>
            </p:extLst>
          </p:nvPr>
        </p:nvGraphicFramePr>
        <p:xfrm>
          <a:off x="2346572" y="1056904"/>
          <a:ext cx="3260675" cy="4485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34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default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'c'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's'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't'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'u'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'w'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'g'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'p'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case_GETOPT_HELP_CHAR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highlight>
                          <a:srgbClr val="FAFAFA"/>
                        </a:highlight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case_GETOPT_VERSION_CHAR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889;p58">
            <a:extLst>
              <a:ext uri="{FF2B5EF4-FFF2-40B4-BE49-F238E27FC236}">
                <a16:creationId xmlns:a16="http://schemas.microsoft.com/office/drawing/2014/main" id="{020F10DE-755A-10E0-0B8C-AE82FF0E52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0399457"/>
              </p:ext>
            </p:extLst>
          </p:nvPr>
        </p:nvGraphicFramePr>
        <p:xfrm>
          <a:off x="6403669" y="1048488"/>
          <a:ext cx="3260675" cy="5781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983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envp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112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112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-130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-130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-131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LABEL_53: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99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103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116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116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115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117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119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7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2BDD0EB-6163-E352-1075-753BEE003220}"/>
              </a:ext>
            </a:extLst>
          </p:cNvPr>
          <p:cNvCxnSpPr>
            <a:cxnSpLocks/>
          </p:cNvCxnSpPr>
          <p:nvPr/>
        </p:nvCxnSpPr>
        <p:spPr>
          <a:xfrm flipV="1">
            <a:off x="3275860" y="1518082"/>
            <a:ext cx="3817398" cy="25035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89D47B-3BE2-BEA5-E351-89FEC6C0185A}"/>
              </a:ext>
            </a:extLst>
          </p:cNvPr>
          <p:cNvCxnSpPr>
            <a:cxnSpLocks/>
          </p:cNvCxnSpPr>
          <p:nvPr/>
        </p:nvCxnSpPr>
        <p:spPr>
          <a:xfrm>
            <a:off x="3275860" y="3045041"/>
            <a:ext cx="4039340" cy="24236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979DBB3-B4F9-A56A-700C-A245215E70AC}"/>
              </a:ext>
            </a:extLst>
          </p:cNvPr>
          <p:cNvCxnSpPr>
            <a:cxnSpLocks/>
          </p:cNvCxnSpPr>
          <p:nvPr/>
        </p:nvCxnSpPr>
        <p:spPr>
          <a:xfrm flipV="1">
            <a:off x="4252404" y="2166151"/>
            <a:ext cx="2982897" cy="22194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5003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13132F-D1A1-FA3B-843B-8894A1D29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488BF15-E3FC-3287-F202-2A74118A5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whoami</a:t>
            </a:r>
            <a:endParaRPr lang="en-US" dirty="0"/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0A940842-2E07-2BD8-8DC6-ACE63C60778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1015333-F439-464D-2A0B-614AFC3E81CD}"/>
              </a:ext>
            </a:extLst>
          </p:cNvPr>
          <p:cNvGrpSpPr/>
          <p:nvPr/>
        </p:nvGrpSpPr>
        <p:grpSpPr>
          <a:xfrm>
            <a:off x="5180373" y="1788151"/>
            <a:ext cx="1831252" cy="2245679"/>
            <a:chOff x="5180373" y="1788151"/>
            <a:chExt cx="1831252" cy="224567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85A82D1-811D-12F9-76C4-D3F03FA8A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683"/>
            <a:stretch/>
          </p:blipFill>
          <p:spPr>
            <a:xfrm>
              <a:off x="5180374" y="1788151"/>
              <a:ext cx="1831251" cy="183976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4A2CB27-3A02-D931-BB64-79C8D0F5BE49}"/>
                </a:ext>
              </a:extLst>
            </p:cNvPr>
            <p:cNvSpPr txBox="1"/>
            <p:nvPr/>
          </p:nvSpPr>
          <p:spPr>
            <a:xfrm>
              <a:off x="5180373" y="3664498"/>
              <a:ext cx="18312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@mahal0z</a:t>
              </a:r>
            </a:p>
          </p:txBody>
        </p:sp>
      </p:grpSp>
      <p:pic>
        <p:nvPicPr>
          <p:cNvPr id="15" name="Picture 2" descr="Shellphish">
            <a:extLst>
              <a:ext uri="{FF2B5EF4-FFF2-40B4-BE49-F238E27FC236}">
                <a16:creationId xmlns:a16="http://schemas.microsoft.com/office/drawing/2014/main" id="{6B4ACFB8-813A-4C87-9599-7C0DA9A4E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542" y="1701310"/>
            <a:ext cx="3155182" cy="13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E4E43739-DDCC-8982-5832-B9FA0960E06F}"/>
              </a:ext>
            </a:extLst>
          </p:cNvPr>
          <p:cNvGrpSpPr/>
          <p:nvPr/>
        </p:nvGrpSpPr>
        <p:grpSpPr>
          <a:xfrm>
            <a:off x="8078644" y="1401229"/>
            <a:ext cx="3113717" cy="2333966"/>
            <a:chOff x="7838861" y="2044189"/>
            <a:chExt cx="3113717" cy="2333966"/>
          </a:xfrm>
        </p:grpSpPr>
        <p:pic>
          <p:nvPicPr>
            <p:cNvPr id="17" name="Picture 16" descr="A black background with white spots&#10;&#10;AI-generated content may be incorrect.">
              <a:extLst>
                <a:ext uri="{FF2B5EF4-FFF2-40B4-BE49-F238E27FC236}">
                  <a16:creationId xmlns:a16="http://schemas.microsoft.com/office/drawing/2014/main" id="{520CEEED-02DA-EC91-C0A1-8D7D315C1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38861" y="2044189"/>
              <a:ext cx="3113717" cy="2333966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C2F6D35-EB15-3FE3-BC25-234AFC773EEE}"/>
                </a:ext>
              </a:extLst>
            </p:cNvPr>
            <p:cNvSpPr/>
            <p:nvPr/>
          </p:nvSpPr>
          <p:spPr>
            <a:xfrm>
              <a:off x="9927310" y="3290893"/>
              <a:ext cx="893090" cy="90259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F991F56-95D0-732B-FBEF-657F4F3582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5457" y="4378155"/>
            <a:ext cx="2672831" cy="19300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CBCCCBD-AE3D-31A8-2F15-1FFFFFA36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3714" y="4378155"/>
            <a:ext cx="2672831" cy="193005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882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5395E7-D994-C3E7-58C7-ED9521CA4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3C218E-57C6-C70F-3D49-B1AA07582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</a:t>
            </a:r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more </a:t>
            </a:r>
            <a:r>
              <a:rPr lang="en-US" dirty="0" err="1"/>
              <a:t>gotos</a:t>
            </a:r>
            <a:r>
              <a:rPr lang="en-US" dirty="0"/>
              <a:t>…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3DDBFDBF-16C4-D44E-9ACF-56122A7399A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oogle Shape;889;p58">
            <a:extLst>
              <a:ext uri="{FF2B5EF4-FFF2-40B4-BE49-F238E27FC236}">
                <a16:creationId xmlns:a16="http://schemas.microsoft.com/office/drawing/2014/main" id="{59CE2D4F-1BC4-97C3-2320-2EFFC7315929}"/>
              </a:ext>
            </a:extLst>
          </p:cNvPr>
          <p:cNvGraphicFramePr/>
          <p:nvPr/>
        </p:nvGraphicFramePr>
        <p:xfrm>
          <a:off x="2346572" y="1056904"/>
          <a:ext cx="3260675" cy="4485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34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default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'c'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's'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't'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'u'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'w'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'g'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'p'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case_GETOPT_HELP_CHAR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highlight>
                          <a:srgbClr val="FAFAFA"/>
                        </a:highlight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case_GETOPT_VERSION_CHAR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889;p58">
            <a:extLst>
              <a:ext uri="{FF2B5EF4-FFF2-40B4-BE49-F238E27FC236}">
                <a16:creationId xmlns:a16="http://schemas.microsoft.com/office/drawing/2014/main" id="{41D8DB7C-2FA6-EE78-ADA2-589A3B8DF5BE}"/>
              </a:ext>
            </a:extLst>
          </p:cNvPr>
          <p:cNvGraphicFramePr/>
          <p:nvPr/>
        </p:nvGraphicFramePr>
        <p:xfrm>
          <a:off x="6403669" y="1048488"/>
          <a:ext cx="3260675" cy="5781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983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envp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112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112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-130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-130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-131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LABEL_53: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99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103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116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116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115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117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119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7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5571CD7-2412-FB9F-98A5-62F19F435EA9}"/>
              </a:ext>
            </a:extLst>
          </p:cNvPr>
          <p:cNvCxnSpPr>
            <a:cxnSpLocks/>
          </p:cNvCxnSpPr>
          <p:nvPr/>
        </p:nvCxnSpPr>
        <p:spPr>
          <a:xfrm flipH="1">
            <a:off x="7661429" y="4030461"/>
            <a:ext cx="807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36AE43C-0053-9AAE-9760-0CB6E5815219}"/>
              </a:ext>
            </a:extLst>
          </p:cNvPr>
          <p:cNvCxnSpPr>
            <a:cxnSpLocks/>
          </p:cNvCxnSpPr>
          <p:nvPr/>
        </p:nvCxnSpPr>
        <p:spPr>
          <a:xfrm flipH="1">
            <a:off x="7538621" y="5230426"/>
            <a:ext cx="807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AD5FD0-D3E1-D157-627D-7DCB518EFD7F}"/>
              </a:ext>
            </a:extLst>
          </p:cNvPr>
          <p:cNvCxnSpPr>
            <a:cxnSpLocks/>
          </p:cNvCxnSpPr>
          <p:nvPr/>
        </p:nvCxnSpPr>
        <p:spPr>
          <a:xfrm flipH="1">
            <a:off x="7538621" y="6286869"/>
            <a:ext cx="80786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0454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C603C-AD33-48B8-2983-4F6EB58D1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8D0116-E32A-D3A1-6C33-2D8334E4E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</a:t>
            </a:r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main, width sanitizer (source)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B1898E2E-4268-2E04-4BD0-A824853510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889;p58">
            <a:extLst>
              <a:ext uri="{FF2B5EF4-FFF2-40B4-BE49-F238E27FC236}">
                <a16:creationId xmlns:a16="http://schemas.microsoft.com/office/drawing/2014/main" id="{6D0247F6-1D03-1310-3724-140534FF1BD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44144850"/>
              </p:ext>
            </p:extLst>
          </p:nvPr>
        </p:nvGraphicFramePr>
        <p:xfrm>
          <a:off x="4424960" y="1668403"/>
          <a:ext cx="3471716" cy="3601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4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2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568713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754671-8419-15FB-8BB2-3D1541629C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118F192-43F1-EC6C-FC43-41A06C5216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</a:t>
            </a:r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source vs IDA 9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741A9EB5-9C5D-DE72-A9EB-69ABBCBEAF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889;p58">
            <a:extLst>
              <a:ext uri="{FF2B5EF4-FFF2-40B4-BE49-F238E27FC236}">
                <a16:creationId xmlns:a16="http://schemas.microsoft.com/office/drawing/2014/main" id="{51467631-6FDD-DD70-04ED-84CA69368B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4997180"/>
              </p:ext>
            </p:extLst>
          </p:nvPr>
        </p:nvGraphicFramePr>
        <p:xfrm>
          <a:off x="1851443" y="1245234"/>
          <a:ext cx="3471716" cy="3601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4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2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889;p58">
            <a:extLst>
              <a:ext uri="{FF2B5EF4-FFF2-40B4-BE49-F238E27FC236}">
                <a16:creationId xmlns:a16="http://schemas.microsoft.com/office/drawing/2014/main" id="{12340FC8-F707-2253-E8FF-886EC03B0462}"/>
              </a:ext>
            </a:extLst>
          </p:cNvPr>
          <p:cNvGraphicFramePr/>
          <p:nvPr/>
        </p:nvGraphicFramePr>
        <p:xfrm>
          <a:off x="6250294" y="1248962"/>
          <a:ext cx="4156897" cy="50647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56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92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v3 )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v12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v13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v12);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v13;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v7 )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v14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v14);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LABEL_50;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!v7 )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LABEL_50: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v27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v27);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LABEL_37: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0833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EFDD4-83E4-19AF-84B8-7F125E882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29DC34D-DE3D-13C8-132C-56CDFDC66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</a:t>
            </a:r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source vs IDA 9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672AAB4D-2443-1F17-D716-012E1912FE4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889;p58">
            <a:extLst>
              <a:ext uri="{FF2B5EF4-FFF2-40B4-BE49-F238E27FC236}">
                <a16:creationId xmlns:a16="http://schemas.microsoft.com/office/drawing/2014/main" id="{7ABC0EF8-6BD1-9E62-EEC8-644E9965C2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9307835"/>
              </p:ext>
            </p:extLst>
          </p:nvPr>
        </p:nvGraphicFramePr>
        <p:xfrm>
          <a:off x="1851443" y="1245234"/>
          <a:ext cx="3471716" cy="3601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4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2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889;p58">
            <a:extLst>
              <a:ext uri="{FF2B5EF4-FFF2-40B4-BE49-F238E27FC236}">
                <a16:creationId xmlns:a16="http://schemas.microsoft.com/office/drawing/2014/main" id="{89E47284-F030-B216-B855-1F1A28A777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6513045"/>
              </p:ext>
            </p:extLst>
          </p:nvPr>
        </p:nvGraphicFramePr>
        <p:xfrm>
          <a:off x="6250294" y="1248962"/>
          <a:ext cx="4156897" cy="50647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56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92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v3 )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v12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v13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v12);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v13;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v7 )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v14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v14);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LABEL_50;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!v7 )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LABEL_50: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v27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v27);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LABEL_37: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344EAC5-E2B0-CF6F-9D77-18C4524387A5}"/>
              </a:ext>
            </a:extLst>
          </p:cNvPr>
          <p:cNvCxnSpPr>
            <a:cxnSpLocks/>
          </p:cNvCxnSpPr>
          <p:nvPr/>
        </p:nvCxnSpPr>
        <p:spPr>
          <a:xfrm>
            <a:off x="5184742" y="3959258"/>
            <a:ext cx="1282046" cy="725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28922E9-E7B3-4F96-0B50-94A6771C686C}"/>
              </a:ext>
            </a:extLst>
          </p:cNvPr>
          <p:cNvCxnSpPr>
            <a:cxnSpLocks/>
          </p:cNvCxnSpPr>
          <p:nvPr/>
        </p:nvCxnSpPr>
        <p:spPr>
          <a:xfrm>
            <a:off x="3990201" y="2486840"/>
            <a:ext cx="2612480" cy="16135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95F8E0A-C7FB-DC12-2E7D-2B5F48F03A57}"/>
              </a:ext>
            </a:extLst>
          </p:cNvPr>
          <p:cNvCxnSpPr>
            <a:cxnSpLocks/>
          </p:cNvCxnSpPr>
          <p:nvPr/>
        </p:nvCxnSpPr>
        <p:spPr>
          <a:xfrm flipH="1">
            <a:off x="7938941" y="4857952"/>
            <a:ext cx="10730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426AF35-58F7-2E53-A222-3115CBBC895E}"/>
              </a:ext>
            </a:extLst>
          </p:cNvPr>
          <p:cNvCxnSpPr>
            <a:cxnSpLocks/>
          </p:cNvCxnSpPr>
          <p:nvPr/>
        </p:nvCxnSpPr>
        <p:spPr>
          <a:xfrm flipH="1">
            <a:off x="7938941" y="3794294"/>
            <a:ext cx="10730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5618289-19FE-04B6-D2EA-05EE9514B033}"/>
              </a:ext>
            </a:extLst>
          </p:cNvPr>
          <p:cNvCxnSpPr>
            <a:cxnSpLocks/>
          </p:cNvCxnSpPr>
          <p:nvPr/>
        </p:nvCxnSpPr>
        <p:spPr>
          <a:xfrm flipH="1">
            <a:off x="8091341" y="3429000"/>
            <a:ext cx="1073084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91855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8DB0F2-B9D7-AF92-3973-B28324ED71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BDDA7B-A9E1-CBCA-0A2C-316225357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Examining </a:t>
            </a:r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source vs IDA 9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709D48FF-C0B5-F324-72B2-84070B3CC77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889;p58">
            <a:extLst>
              <a:ext uri="{FF2B5EF4-FFF2-40B4-BE49-F238E27FC236}">
                <a16:creationId xmlns:a16="http://schemas.microsoft.com/office/drawing/2014/main" id="{B4BA649D-0162-F4C4-7632-8C6B2B1755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3261901"/>
              </p:ext>
            </p:extLst>
          </p:nvPr>
        </p:nvGraphicFramePr>
        <p:xfrm>
          <a:off x="1851443" y="1245234"/>
          <a:ext cx="3471716" cy="3601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4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2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889;p58">
            <a:extLst>
              <a:ext uri="{FF2B5EF4-FFF2-40B4-BE49-F238E27FC236}">
                <a16:creationId xmlns:a16="http://schemas.microsoft.com/office/drawing/2014/main" id="{638ECED7-8CB6-EBAE-FEE5-9096BAD585F1}"/>
              </a:ext>
            </a:extLst>
          </p:cNvPr>
          <p:cNvGraphicFramePr/>
          <p:nvPr/>
        </p:nvGraphicFramePr>
        <p:xfrm>
          <a:off x="6250294" y="1248962"/>
          <a:ext cx="4156897" cy="50647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56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92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v3 )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v12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v13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v12);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v13;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v7 )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v14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v14);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LABEL_50;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!v7 )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LABEL_50: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v27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v27);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LABEL_37: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F3258241-76B4-7BDB-E222-5109C96C59CA}"/>
              </a:ext>
            </a:extLst>
          </p:cNvPr>
          <p:cNvSpPr/>
          <p:nvPr/>
        </p:nvSpPr>
        <p:spPr>
          <a:xfrm>
            <a:off x="3200400" y="1998277"/>
            <a:ext cx="1423447" cy="3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0DC3B6-B2FC-2B4A-9244-EA09A5B0CEB2}"/>
              </a:ext>
            </a:extLst>
          </p:cNvPr>
          <p:cNvSpPr/>
          <p:nvPr/>
        </p:nvSpPr>
        <p:spPr>
          <a:xfrm>
            <a:off x="3252428" y="2724141"/>
            <a:ext cx="1423447" cy="3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B8DE26-642F-51C7-814E-4876F9FCAA47}"/>
              </a:ext>
            </a:extLst>
          </p:cNvPr>
          <p:cNvSpPr/>
          <p:nvPr/>
        </p:nvSpPr>
        <p:spPr>
          <a:xfrm>
            <a:off x="7114095" y="2153819"/>
            <a:ext cx="1841369" cy="3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D51A9-5BFB-9CCC-239F-BA777B5D3FB5}"/>
              </a:ext>
            </a:extLst>
          </p:cNvPr>
          <p:cNvSpPr/>
          <p:nvPr/>
        </p:nvSpPr>
        <p:spPr>
          <a:xfrm>
            <a:off x="7879238" y="3095713"/>
            <a:ext cx="1841369" cy="3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729BDB0-B52A-9FE3-0BD7-BFEC50F78A93}"/>
              </a:ext>
            </a:extLst>
          </p:cNvPr>
          <p:cNvSpPr/>
          <p:nvPr/>
        </p:nvSpPr>
        <p:spPr>
          <a:xfrm>
            <a:off x="7513164" y="5253549"/>
            <a:ext cx="1841369" cy="3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8367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CD2A2E-F87F-E14A-0BDA-AEF9B96321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DD2A2D4-25DE-B705-1C69-CA92147180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148" y="2908096"/>
            <a:ext cx="6149611" cy="1089309"/>
          </a:xfrm>
        </p:spPr>
        <p:txBody>
          <a:bodyPr>
            <a:normAutofit/>
          </a:bodyPr>
          <a:lstStyle/>
          <a:p>
            <a:r>
              <a:rPr lang="en-US" b="1" dirty="0"/>
              <a:t>What is going on here?</a:t>
            </a:r>
            <a:br>
              <a:rPr lang="en-US" b="1" dirty="0"/>
            </a:b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10336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1CE004-B867-6FD3-57C2-5B3DDECCB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B1D2D77-4041-E41A-C215-DDFFCA3611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Decompilers Make Linear Code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EDDAB49D-88CA-0BFE-EB94-EB6688D3C7D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DB584068-5D14-FC14-EE7E-ED3240496122}"/>
              </a:ext>
            </a:extLst>
          </p:cNvPr>
          <p:cNvGrpSpPr/>
          <p:nvPr/>
        </p:nvGrpSpPr>
        <p:grpSpPr>
          <a:xfrm>
            <a:off x="2663496" y="1998029"/>
            <a:ext cx="6865008" cy="2942468"/>
            <a:chOff x="3934691" y="1500772"/>
            <a:chExt cx="3776777" cy="1847747"/>
          </a:xfrm>
        </p:grpSpPr>
        <p:graphicFrame>
          <p:nvGraphicFramePr>
            <p:cNvPr id="34" name="Google Shape;107;p17">
              <a:extLst>
                <a:ext uri="{FF2B5EF4-FFF2-40B4-BE49-F238E27FC236}">
                  <a16:creationId xmlns:a16="http://schemas.microsoft.com/office/drawing/2014/main" id="{25F5F2E1-59AA-A42E-81AA-992940016190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510615072"/>
                </p:ext>
              </p:extLst>
            </p:nvPr>
          </p:nvGraphicFramePr>
          <p:xfrm>
            <a:off x="6474615" y="2056558"/>
            <a:ext cx="1236853" cy="685577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2248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723803">
                  <a:tc>
                    <a:txBody>
                      <a:bodyPr/>
                      <a:lstStyle>
                        <a:lvl1pPr marL="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Arial"/>
                          </a:defRPr>
                        </a:lvl1pPr>
                        <a:lvl2pPr marL="457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Arial"/>
                          </a:defRPr>
                        </a:lvl2pPr>
                        <a:lvl3pPr marL="914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Arial"/>
                          </a:defRPr>
                        </a:lvl3pPr>
                        <a:lvl4pPr marL="1371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Arial"/>
                          </a:defRPr>
                        </a:lvl4pPr>
                        <a:lvl5pPr marL="18288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Arial"/>
                          </a:defRPr>
                        </a:lvl5pPr>
                        <a:lvl6pPr marL="22860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Arial"/>
                          </a:defRPr>
                        </a:lvl6pPr>
                        <a:lvl7pPr marL="27432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Arial"/>
                          </a:defRPr>
                        </a:lvl7pPr>
                        <a:lvl8pPr marL="32004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Arial"/>
                          </a:defRPr>
                        </a:lvl8pPr>
                        <a:lvl9pPr marL="3657600" algn="l" defTabSz="914400" rtl="0" eaLnBrk="1" latinLnBrk="0" hangingPunct="1">
                          <a:defRPr sz="1800" kern="1200">
                            <a:solidFill>
                              <a:schemeClr val="tx1"/>
                            </a:solidFill>
                            <a:latin typeface="Arial"/>
                          </a:defRPr>
                        </a:lvl9pPr>
                      </a:lstStyle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(v1) 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puts(</a:t>
                        </a:r>
                        <a:r>
                          <a:rPr lang="en" sz="14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"hello!"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4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"goodbye"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return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0;</a:t>
                        </a:r>
                        <a:endParaRPr sz="1400" dirty="0"/>
                      </a:p>
                    </a:txBody>
                    <a:tcPr marL="63500" marR="63500" marT="63500" marB="63500">
                      <a:lnL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rgbClr val="000000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20E69C6-B4F9-627E-83F7-04F2BFEA1FC6}"/>
                </a:ext>
              </a:extLst>
            </p:cNvPr>
            <p:cNvGrpSpPr/>
            <p:nvPr/>
          </p:nvGrpSpPr>
          <p:grpSpPr>
            <a:xfrm>
              <a:off x="3934691" y="1500772"/>
              <a:ext cx="1274618" cy="1847747"/>
              <a:chOff x="3207236" y="1469556"/>
              <a:chExt cx="1219196" cy="1835710"/>
            </a:xfrm>
          </p:grpSpPr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78DB0663-B1AB-F962-5E46-7767159E12A7}"/>
                  </a:ext>
                </a:extLst>
              </p:cNvPr>
              <p:cNvSpPr/>
              <p:nvPr/>
            </p:nvSpPr>
            <p:spPr>
              <a:xfrm>
                <a:off x="3207236" y="1469556"/>
                <a:ext cx="609598" cy="288314"/>
              </a:xfrm>
              <a:prstGeom prst="roundRect">
                <a:avLst/>
              </a:prstGeom>
              <a:solidFill>
                <a:srgbClr val="212121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Consolas"/>
                  </a:rPr>
                  <a:t>int v1;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endParaRPr>
              </a:p>
            </p:txBody>
          </p:sp>
          <p:sp>
            <p:nvSpPr>
              <p:cNvPr id="39" name="Rounded Rectangle 38">
                <a:extLst>
                  <a:ext uri="{FF2B5EF4-FFF2-40B4-BE49-F238E27FC236}">
                    <a16:creationId xmlns:a16="http://schemas.microsoft.com/office/drawing/2014/main" id="{D25ACF29-5271-D6C6-9A87-949E3CE7B514}"/>
                  </a:ext>
                </a:extLst>
              </p:cNvPr>
              <p:cNvSpPr/>
              <p:nvPr/>
            </p:nvSpPr>
            <p:spPr>
              <a:xfrm>
                <a:off x="3207236" y="3016952"/>
                <a:ext cx="609598" cy="288314"/>
              </a:xfrm>
              <a:prstGeom prst="roundRect">
                <a:avLst/>
              </a:prstGeom>
              <a:solidFill>
                <a:srgbClr val="212121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sp>
            <p:nvSpPr>
              <p:cNvPr id="40" name="Rounded Rectangle 39">
                <a:extLst>
                  <a:ext uri="{FF2B5EF4-FFF2-40B4-BE49-F238E27FC236}">
                    <a16:creationId xmlns:a16="http://schemas.microsoft.com/office/drawing/2014/main" id="{5DB93043-3380-0C32-FE71-2ACF3692E2F7}"/>
                  </a:ext>
                </a:extLst>
              </p:cNvPr>
              <p:cNvSpPr/>
              <p:nvPr/>
            </p:nvSpPr>
            <p:spPr>
              <a:xfrm>
                <a:off x="3816834" y="2243254"/>
                <a:ext cx="609598" cy="288314"/>
              </a:xfrm>
              <a:prstGeom prst="roundRect">
                <a:avLst/>
              </a:prstGeom>
              <a:solidFill>
                <a:srgbClr val="212121">
                  <a:alpha val="50000"/>
                </a:srgbClr>
              </a:solidFill>
              <a:ln>
                <a:noFill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endPara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endParaRPr>
              </a:p>
            </p:txBody>
          </p: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412F85F5-517C-1E55-D28D-9119BD98C014}"/>
                  </a:ext>
                </a:extLst>
              </p:cNvPr>
              <p:cNvCxnSpPr>
                <a:cxnSpLocks/>
                <a:stCxn id="38" idx="2"/>
                <a:endCxn id="40" idx="0"/>
              </p:cNvCxnSpPr>
              <p:nvPr/>
            </p:nvCxnSpPr>
            <p:spPr>
              <a:xfrm>
                <a:off x="3512035" y="1757870"/>
                <a:ext cx="609598" cy="48538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00B05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7EEA6860-7DE1-0A39-FC2B-44A8E45D9932}"/>
                  </a:ext>
                </a:extLst>
              </p:cNvPr>
              <p:cNvCxnSpPr>
                <a:cxnSpLocks/>
                <a:stCxn id="38" idx="2"/>
                <a:endCxn id="39" idx="0"/>
              </p:cNvCxnSpPr>
              <p:nvPr/>
            </p:nvCxnSpPr>
            <p:spPr>
              <a:xfrm>
                <a:off x="3512035" y="1757870"/>
                <a:ext cx="0" cy="1259082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FF0000"/>
                </a:solidFill>
                <a:prstDash val="solid"/>
                <a:tailEnd type="triangle"/>
              </a:ln>
              <a:effectLst/>
            </p:spPr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B1110538-46C6-DD8E-863F-F14EC8F43585}"/>
                  </a:ext>
                </a:extLst>
              </p:cNvPr>
              <p:cNvCxnSpPr>
                <a:cxnSpLocks/>
                <a:stCxn id="40" idx="2"/>
                <a:endCxn id="39" idx="0"/>
              </p:cNvCxnSpPr>
              <p:nvPr/>
            </p:nvCxnSpPr>
            <p:spPr>
              <a:xfrm flipH="1">
                <a:off x="3512035" y="2531568"/>
                <a:ext cx="609598" cy="485384"/>
              </a:xfrm>
              <a:prstGeom prst="straightConnector1">
                <a:avLst/>
              </a:prstGeom>
              <a:noFill/>
              <a:ln w="9525" cap="flat" cmpd="sng" algn="ctr">
                <a:solidFill>
                  <a:srgbClr val="212121">
                    <a:shade val="95000"/>
                    <a:satMod val="105000"/>
                  </a:srgbClr>
                </a:solidFill>
                <a:prstDash val="solid"/>
                <a:tailEnd type="triangle"/>
              </a:ln>
              <a:effectLst/>
            </p:spPr>
          </p:cxnSp>
        </p:grp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F3A5710-0A8F-2CE4-57AE-0E41F15E3E3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444" y="2408989"/>
              <a:ext cx="1055103" cy="1"/>
            </a:xfrm>
            <a:prstGeom prst="straightConnector1">
              <a:avLst/>
            </a:prstGeom>
            <a:noFill/>
            <a:ln w="28575" cap="flat" cmpd="sng" algn="ctr">
              <a:solidFill>
                <a:schemeClr val="accent5"/>
              </a:solidFill>
              <a:prstDash val="solid"/>
              <a:tailEnd type="triangl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0794652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F35C7-8846-BB3F-6A94-75A106F5D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FAA7905-3FBE-4F69-BDE1-9C6F4BE8C1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 Flow Structuring: Graph Pattern Matching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C4C2DC41-FFF0-C40B-26EC-47DAB293F33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roup 202">
            <a:extLst>
              <a:ext uri="{FF2B5EF4-FFF2-40B4-BE49-F238E27FC236}">
                <a16:creationId xmlns:a16="http://schemas.microsoft.com/office/drawing/2014/main" id="{28A70B5F-474D-C7B3-FCE7-A075861215D4}"/>
              </a:ext>
            </a:extLst>
          </p:cNvPr>
          <p:cNvGrpSpPr/>
          <p:nvPr/>
        </p:nvGrpSpPr>
        <p:grpSpPr>
          <a:xfrm>
            <a:off x="1129954" y="1367204"/>
            <a:ext cx="9932091" cy="4303595"/>
            <a:chOff x="2589288" y="1927527"/>
            <a:chExt cx="7303428" cy="2800880"/>
          </a:xfrm>
        </p:grpSpPr>
        <p:sp>
          <p:nvSpPr>
            <p:cNvPr id="164" name="Rounded Rectangle 163">
              <a:extLst>
                <a:ext uri="{FF2B5EF4-FFF2-40B4-BE49-F238E27FC236}">
                  <a16:creationId xmlns:a16="http://schemas.microsoft.com/office/drawing/2014/main" id="{5211A543-F334-FC48-513D-CE09B3BA62F2}"/>
                </a:ext>
              </a:extLst>
            </p:cNvPr>
            <p:cNvSpPr/>
            <p:nvPr/>
          </p:nvSpPr>
          <p:spPr>
            <a:xfrm>
              <a:off x="3022002" y="1927527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5" name="Rounded Rectangle 164">
              <a:extLst>
                <a:ext uri="{FF2B5EF4-FFF2-40B4-BE49-F238E27FC236}">
                  <a16:creationId xmlns:a16="http://schemas.microsoft.com/office/drawing/2014/main" id="{AAE4E8A1-941B-344B-5B9E-C5E068526EDE}"/>
                </a:ext>
              </a:extLst>
            </p:cNvPr>
            <p:cNvSpPr/>
            <p:nvPr/>
          </p:nvSpPr>
          <p:spPr>
            <a:xfrm>
              <a:off x="3332213" y="2410375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66" name="Rounded Rectangle 165">
              <a:extLst>
                <a:ext uri="{FF2B5EF4-FFF2-40B4-BE49-F238E27FC236}">
                  <a16:creationId xmlns:a16="http://schemas.microsoft.com/office/drawing/2014/main" id="{D7CD95E9-90D0-D67B-23E3-379F3EEB48E7}"/>
                </a:ext>
              </a:extLst>
            </p:cNvPr>
            <p:cNvSpPr/>
            <p:nvPr/>
          </p:nvSpPr>
          <p:spPr>
            <a:xfrm>
              <a:off x="3020599" y="2875622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67" name="Straight Arrow Connector 166">
              <a:extLst>
                <a:ext uri="{FF2B5EF4-FFF2-40B4-BE49-F238E27FC236}">
                  <a16:creationId xmlns:a16="http://schemas.microsoft.com/office/drawing/2014/main" id="{E6105143-2D1A-B28F-30FB-E9179BAAB3C6}"/>
                </a:ext>
              </a:extLst>
            </p:cNvPr>
            <p:cNvCxnSpPr>
              <a:cxnSpLocks/>
              <a:stCxn id="164" idx="2"/>
              <a:endCxn id="165" idx="0"/>
            </p:cNvCxnSpPr>
            <p:nvPr/>
          </p:nvCxnSpPr>
          <p:spPr>
            <a:xfrm>
              <a:off x="3177809" y="2143566"/>
              <a:ext cx="310211" cy="266809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68" name="Straight Arrow Connector 167">
              <a:extLst>
                <a:ext uri="{FF2B5EF4-FFF2-40B4-BE49-F238E27FC236}">
                  <a16:creationId xmlns:a16="http://schemas.microsoft.com/office/drawing/2014/main" id="{54FB228A-C457-B95C-9D5D-F9C2787E95D0}"/>
                </a:ext>
              </a:extLst>
            </p:cNvPr>
            <p:cNvCxnSpPr>
              <a:cxnSpLocks/>
              <a:stCxn id="164" idx="2"/>
              <a:endCxn id="166" idx="0"/>
            </p:cNvCxnSpPr>
            <p:nvPr/>
          </p:nvCxnSpPr>
          <p:spPr>
            <a:xfrm flipH="1">
              <a:off x="3176406" y="2143566"/>
              <a:ext cx="1403" cy="732056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69" name="Straight Arrow Connector 168">
              <a:extLst>
                <a:ext uri="{FF2B5EF4-FFF2-40B4-BE49-F238E27FC236}">
                  <a16:creationId xmlns:a16="http://schemas.microsoft.com/office/drawing/2014/main" id="{5D9BC7D1-0549-28B9-92DF-CC22292B6090}"/>
                </a:ext>
              </a:extLst>
            </p:cNvPr>
            <p:cNvCxnSpPr>
              <a:cxnSpLocks/>
              <a:stCxn id="165" idx="2"/>
              <a:endCxn id="166" idx="0"/>
            </p:cNvCxnSpPr>
            <p:nvPr/>
          </p:nvCxnSpPr>
          <p:spPr>
            <a:xfrm flipH="1">
              <a:off x="3176406" y="2626414"/>
              <a:ext cx="311614" cy="249208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70" name="Rounded Rectangle 169">
              <a:extLst>
                <a:ext uri="{FF2B5EF4-FFF2-40B4-BE49-F238E27FC236}">
                  <a16:creationId xmlns:a16="http://schemas.microsoft.com/office/drawing/2014/main" id="{47941AD3-7EF4-E10C-252A-9B9F08A52639}"/>
                </a:ext>
              </a:extLst>
            </p:cNvPr>
            <p:cNvSpPr/>
            <p:nvPr/>
          </p:nvSpPr>
          <p:spPr>
            <a:xfrm>
              <a:off x="7049853" y="1932608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1" name="Rounded Rectangle 170">
              <a:extLst>
                <a:ext uri="{FF2B5EF4-FFF2-40B4-BE49-F238E27FC236}">
                  <a16:creationId xmlns:a16="http://schemas.microsoft.com/office/drawing/2014/main" id="{7F04D485-0C6A-38FF-8C54-3AEB4ADA7D05}"/>
                </a:ext>
              </a:extLst>
            </p:cNvPr>
            <p:cNvSpPr/>
            <p:nvPr/>
          </p:nvSpPr>
          <p:spPr>
            <a:xfrm>
              <a:off x="7049853" y="2880704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2" name="Rounded Rectangle 171">
              <a:extLst>
                <a:ext uri="{FF2B5EF4-FFF2-40B4-BE49-F238E27FC236}">
                  <a16:creationId xmlns:a16="http://schemas.microsoft.com/office/drawing/2014/main" id="{F0D08976-5D1F-9243-BCC7-32997BF7727C}"/>
                </a:ext>
              </a:extLst>
            </p:cNvPr>
            <p:cNvSpPr/>
            <p:nvPr/>
          </p:nvSpPr>
          <p:spPr>
            <a:xfrm>
              <a:off x="6663549" y="2415457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3" name="Rounded Rectangle 172">
              <a:extLst>
                <a:ext uri="{FF2B5EF4-FFF2-40B4-BE49-F238E27FC236}">
                  <a16:creationId xmlns:a16="http://schemas.microsoft.com/office/drawing/2014/main" id="{0F9954D6-DD10-AA67-F3C5-B231C44E32B3}"/>
                </a:ext>
              </a:extLst>
            </p:cNvPr>
            <p:cNvSpPr/>
            <p:nvPr/>
          </p:nvSpPr>
          <p:spPr>
            <a:xfrm>
              <a:off x="7049853" y="2406656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4" name="Rounded Rectangle 173">
              <a:extLst>
                <a:ext uri="{FF2B5EF4-FFF2-40B4-BE49-F238E27FC236}">
                  <a16:creationId xmlns:a16="http://schemas.microsoft.com/office/drawing/2014/main" id="{054ED3CA-AA86-318B-9BC6-07B8C4B9A835}"/>
                </a:ext>
              </a:extLst>
            </p:cNvPr>
            <p:cNvSpPr/>
            <p:nvPr/>
          </p:nvSpPr>
          <p:spPr>
            <a:xfrm>
              <a:off x="7436157" y="2415457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BF8A94C0-3775-B1FE-2C99-23A90624F1BE}"/>
                </a:ext>
              </a:extLst>
            </p:cNvPr>
            <p:cNvCxnSpPr>
              <a:cxnSpLocks/>
              <a:stCxn id="170" idx="2"/>
              <a:endCxn id="172" idx="0"/>
            </p:cNvCxnSpPr>
            <p:nvPr/>
          </p:nvCxnSpPr>
          <p:spPr>
            <a:xfrm flipH="1">
              <a:off x="6819356" y="2148647"/>
              <a:ext cx="386304" cy="266810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6" name="Straight Arrow Connector 175">
              <a:extLst>
                <a:ext uri="{FF2B5EF4-FFF2-40B4-BE49-F238E27FC236}">
                  <a16:creationId xmlns:a16="http://schemas.microsoft.com/office/drawing/2014/main" id="{6516856C-0482-F60A-9B90-CEDD91857B6B}"/>
                </a:ext>
              </a:extLst>
            </p:cNvPr>
            <p:cNvCxnSpPr>
              <a:cxnSpLocks/>
              <a:stCxn id="170" idx="2"/>
              <a:endCxn id="173" idx="0"/>
            </p:cNvCxnSpPr>
            <p:nvPr/>
          </p:nvCxnSpPr>
          <p:spPr>
            <a:xfrm>
              <a:off x="7205660" y="2148647"/>
              <a:ext cx="0" cy="258009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7" name="Straight Arrow Connector 176">
              <a:extLst>
                <a:ext uri="{FF2B5EF4-FFF2-40B4-BE49-F238E27FC236}">
                  <a16:creationId xmlns:a16="http://schemas.microsoft.com/office/drawing/2014/main" id="{F6CA7FC9-9CC1-6D08-CEBC-6FC8B8FC7073}"/>
                </a:ext>
              </a:extLst>
            </p:cNvPr>
            <p:cNvCxnSpPr>
              <a:cxnSpLocks/>
              <a:stCxn id="170" idx="2"/>
              <a:endCxn id="174" idx="0"/>
            </p:cNvCxnSpPr>
            <p:nvPr/>
          </p:nvCxnSpPr>
          <p:spPr>
            <a:xfrm>
              <a:off x="7205660" y="2148647"/>
              <a:ext cx="386304" cy="266810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D63D65F-762E-1BDA-4C8C-70F23041203C}"/>
                </a:ext>
              </a:extLst>
            </p:cNvPr>
            <p:cNvCxnSpPr>
              <a:cxnSpLocks/>
            </p:cNvCxnSpPr>
            <p:nvPr/>
          </p:nvCxnSpPr>
          <p:spPr>
            <a:xfrm>
              <a:off x="7205660" y="2622695"/>
              <a:ext cx="0" cy="258009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28123E2A-F81A-29AE-2B47-09FA9D9CC2DB}"/>
                </a:ext>
              </a:extLst>
            </p:cNvPr>
            <p:cNvCxnSpPr>
              <a:cxnSpLocks/>
              <a:stCxn id="174" idx="2"/>
              <a:endCxn id="171" idx="0"/>
            </p:cNvCxnSpPr>
            <p:nvPr/>
          </p:nvCxnSpPr>
          <p:spPr>
            <a:xfrm flipH="1">
              <a:off x="7205660" y="2631496"/>
              <a:ext cx="386304" cy="249208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0" name="Straight Arrow Connector 179">
              <a:extLst>
                <a:ext uri="{FF2B5EF4-FFF2-40B4-BE49-F238E27FC236}">
                  <a16:creationId xmlns:a16="http://schemas.microsoft.com/office/drawing/2014/main" id="{5F381B47-2E3B-7296-5E41-8F27B9C48D6C}"/>
                </a:ext>
              </a:extLst>
            </p:cNvPr>
            <p:cNvCxnSpPr>
              <a:cxnSpLocks/>
              <a:stCxn id="172" idx="2"/>
              <a:endCxn id="171" idx="0"/>
            </p:cNvCxnSpPr>
            <p:nvPr/>
          </p:nvCxnSpPr>
          <p:spPr>
            <a:xfrm>
              <a:off x="6819356" y="2631496"/>
              <a:ext cx="386304" cy="249208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1" name="Rounded Rectangle 180">
              <a:extLst>
                <a:ext uri="{FF2B5EF4-FFF2-40B4-BE49-F238E27FC236}">
                  <a16:creationId xmlns:a16="http://schemas.microsoft.com/office/drawing/2014/main" id="{5E9EDF54-9013-1225-21EF-1C4F65E54B2C}"/>
                </a:ext>
              </a:extLst>
            </p:cNvPr>
            <p:cNvSpPr/>
            <p:nvPr/>
          </p:nvSpPr>
          <p:spPr>
            <a:xfrm>
              <a:off x="4997650" y="1927527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82" name="Rounded Rectangle 181">
              <a:extLst>
                <a:ext uri="{FF2B5EF4-FFF2-40B4-BE49-F238E27FC236}">
                  <a16:creationId xmlns:a16="http://schemas.microsoft.com/office/drawing/2014/main" id="{5DE28CDC-45B3-ECA4-C311-FE09D18B54E2}"/>
                </a:ext>
              </a:extLst>
            </p:cNvPr>
            <p:cNvSpPr/>
            <p:nvPr/>
          </p:nvSpPr>
          <p:spPr>
            <a:xfrm>
              <a:off x="5307861" y="2410375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2F69B10E-31AF-8F88-4914-8C6E5DF85D77}"/>
                </a:ext>
              </a:extLst>
            </p:cNvPr>
            <p:cNvSpPr/>
            <p:nvPr/>
          </p:nvSpPr>
          <p:spPr>
            <a:xfrm>
              <a:off x="4996247" y="2875622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CB60BAFD-AF89-F4C6-67B8-7739A5F00247}"/>
                </a:ext>
              </a:extLst>
            </p:cNvPr>
            <p:cNvCxnSpPr>
              <a:cxnSpLocks/>
              <a:stCxn id="181" idx="2"/>
              <a:endCxn id="182" idx="0"/>
            </p:cNvCxnSpPr>
            <p:nvPr/>
          </p:nvCxnSpPr>
          <p:spPr>
            <a:xfrm>
              <a:off x="5153457" y="2143566"/>
              <a:ext cx="310211" cy="266809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A99522C0-088D-1717-4652-F621B868B6B5}"/>
                </a:ext>
              </a:extLst>
            </p:cNvPr>
            <p:cNvCxnSpPr>
              <a:cxnSpLocks/>
              <a:stCxn id="182" idx="2"/>
              <a:endCxn id="183" idx="0"/>
            </p:cNvCxnSpPr>
            <p:nvPr/>
          </p:nvCxnSpPr>
          <p:spPr>
            <a:xfrm flipH="1">
              <a:off x="5152054" y="2626414"/>
              <a:ext cx="311614" cy="249208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6" name="Rounded Rectangle 185">
              <a:extLst>
                <a:ext uri="{FF2B5EF4-FFF2-40B4-BE49-F238E27FC236}">
                  <a16:creationId xmlns:a16="http://schemas.microsoft.com/office/drawing/2014/main" id="{AFEDF3BF-8DA6-0CE0-8A9C-4864B7AF3877}"/>
                </a:ext>
              </a:extLst>
            </p:cNvPr>
            <p:cNvSpPr/>
            <p:nvPr/>
          </p:nvSpPr>
          <p:spPr>
            <a:xfrm>
              <a:off x="4681847" y="2414231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7" name="Straight Arrow Connector 186">
              <a:extLst>
                <a:ext uri="{FF2B5EF4-FFF2-40B4-BE49-F238E27FC236}">
                  <a16:creationId xmlns:a16="http://schemas.microsoft.com/office/drawing/2014/main" id="{61AD0DFC-B70D-ED3E-074F-7FD69384BF12}"/>
                </a:ext>
              </a:extLst>
            </p:cNvPr>
            <p:cNvCxnSpPr>
              <a:cxnSpLocks/>
              <a:stCxn id="181" idx="2"/>
              <a:endCxn id="186" idx="0"/>
            </p:cNvCxnSpPr>
            <p:nvPr/>
          </p:nvCxnSpPr>
          <p:spPr>
            <a:xfrm flipH="1">
              <a:off x="4837654" y="2143566"/>
              <a:ext cx="315803" cy="270665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8" name="Straight Arrow Connector 187">
              <a:extLst>
                <a:ext uri="{FF2B5EF4-FFF2-40B4-BE49-F238E27FC236}">
                  <a16:creationId xmlns:a16="http://schemas.microsoft.com/office/drawing/2014/main" id="{5EE28525-D7B5-284C-64B8-7C12D35EA610}"/>
                </a:ext>
              </a:extLst>
            </p:cNvPr>
            <p:cNvCxnSpPr>
              <a:cxnSpLocks/>
              <a:stCxn id="186" idx="2"/>
              <a:endCxn id="183" idx="0"/>
            </p:cNvCxnSpPr>
            <p:nvPr/>
          </p:nvCxnSpPr>
          <p:spPr>
            <a:xfrm>
              <a:off x="4837654" y="2630270"/>
              <a:ext cx="314400" cy="245352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9" name="Rounded Rectangle 188">
              <a:extLst>
                <a:ext uri="{FF2B5EF4-FFF2-40B4-BE49-F238E27FC236}">
                  <a16:creationId xmlns:a16="http://schemas.microsoft.com/office/drawing/2014/main" id="{D8C0BC9D-4F6B-B9A6-5995-DA4037E5F126}"/>
                </a:ext>
              </a:extLst>
            </p:cNvPr>
            <p:cNvSpPr/>
            <p:nvPr/>
          </p:nvSpPr>
          <p:spPr>
            <a:xfrm>
              <a:off x="9025501" y="2035546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0" name="Rounded Rectangle 189">
              <a:extLst>
                <a:ext uri="{FF2B5EF4-FFF2-40B4-BE49-F238E27FC236}">
                  <a16:creationId xmlns:a16="http://schemas.microsoft.com/office/drawing/2014/main" id="{1E7CD93C-8567-24E4-5F04-CC28755AF3E2}"/>
                </a:ext>
              </a:extLst>
            </p:cNvPr>
            <p:cNvSpPr/>
            <p:nvPr/>
          </p:nvSpPr>
          <p:spPr>
            <a:xfrm>
              <a:off x="9025501" y="2983642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1" name="Rounded Rectangle 190">
              <a:extLst>
                <a:ext uri="{FF2B5EF4-FFF2-40B4-BE49-F238E27FC236}">
                  <a16:creationId xmlns:a16="http://schemas.microsoft.com/office/drawing/2014/main" id="{EB5CE63D-8FB6-0DE5-3A56-0732D7D7F89E}"/>
                </a:ext>
              </a:extLst>
            </p:cNvPr>
            <p:cNvSpPr/>
            <p:nvPr/>
          </p:nvSpPr>
          <p:spPr>
            <a:xfrm>
              <a:off x="9025501" y="2509594"/>
              <a:ext cx="311614" cy="216039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92" name="Straight Arrow Connector 191">
              <a:extLst>
                <a:ext uri="{FF2B5EF4-FFF2-40B4-BE49-F238E27FC236}">
                  <a16:creationId xmlns:a16="http://schemas.microsoft.com/office/drawing/2014/main" id="{2AC765F2-6168-30CA-9CA9-A8550A88203B}"/>
                </a:ext>
              </a:extLst>
            </p:cNvPr>
            <p:cNvCxnSpPr>
              <a:cxnSpLocks/>
              <a:stCxn id="189" idx="2"/>
              <a:endCxn id="191" idx="0"/>
            </p:cNvCxnSpPr>
            <p:nvPr/>
          </p:nvCxnSpPr>
          <p:spPr>
            <a:xfrm>
              <a:off x="9181308" y="2251585"/>
              <a:ext cx="0" cy="258009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93" name="Straight Arrow Connector 192">
              <a:extLst>
                <a:ext uri="{FF2B5EF4-FFF2-40B4-BE49-F238E27FC236}">
                  <a16:creationId xmlns:a16="http://schemas.microsoft.com/office/drawing/2014/main" id="{3F3B96B2-007B-5CF5-40EB-21D25114C380}"/>
                </a:ext>
              </a:extLst>
            </p:cNvPr>
            <p:cNvCxnSpPr>
              <a:cxnSpLocks/>
            </p:cNvCxnSpPr>
            <p:nvPr/>
          </p:nvCxnSpPr>
          <p:spPr>
            <a:xfrm>
              <a:off x="9181308" y="2725633"/>
              <a:ext cx="0" cy="258009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94" name="Elbow Connector 193">
              <a:extLst>
                <a:ext uri="{FF2B5EF4-FFF2-40B4-BE49-F238E27FC236}">
                  <a16:creationId xmlns:a16="http://schemas.microsoft.com/office/drawing/2014/main" id="{7B052611-471C-07E0-C803-401D460497D6}"/>
                </a:ext>
              </a:extLst>
            </p:cNvPr>
            <p:cNvCxnSpPr>
              <a:cxnSpLocks/>
              <a:stCxn id="190" idx="1"/>
              <a:endCxn id="189" idx="1"/>
            </p:cNvCxnSpPr>
            <p:nvPr/>
          </p:nvCxnSpPr>
          <p:spPr>
            <a:xfrm rot="10800000">
              <a:off x="9025501" y="2143566"/>
              <a:ext cx="12700" cy="948096"/>
            </a:xfrm>
            <a:prstGeom prst="bentConnector3">
              <a:avLst>
                <a:gd name="adj1" fmla="val 1800000"/>
              </a:avLst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 w="med" len="sm"/>
            </a:ln>
            <a:effectLst/>
          </p:spPr>
        </p:cxnSp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1E2604B6-8625-E33A-BD81-017FD99CF812}"/>
                </a:ext>
              </a:extLst>
            </p:cNvPr>
            <p:cNvGrpSpPr/>
            <p:nvPr/>
          </p:nvGrpSpPr>
          <p:grpSpPr>
            <a:xfrm>
              <a:off x="2718990" y="3892586"/>
              <a:ext cx="6919733" cy="835821"/>
              <a:chOff x="976067" y="3070838"/>
              <a:chExt cx="6919733" cy="835821"/>
            </a:xfrm>
          </p:grpSpPr>
          <p:graphicFrame>
            <p:nvGraphicFramePr>
              <p:cNvPr id="196" name="Google Shape;227;p21">
                <a:extLst>
                  <a:ext uri="{FF2B5EF4-FFF2-40B4-BE49-F238E27FC236}">
                    <a16:creationId xmlns:a16="http://schemas.microsoft.com/office/drawing/2014/main" id="{846DDC7B-C47B-C7DF-61D1-43DBE752B3AD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449645943"/>
                  </p:ext>
                </p:extLst>
              </p:nvPr>
            </p:nvGraphicFramePr>
            <p:xfrm>
              <a:off x="976067" y="3077906"/>
              <a:ext cx="914832" cy="450509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244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if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(a)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 puts(</a:t>
                          </a:r>
                          <a:r>
                            <a:rPr lang="en" sz="1100" dirty="0">
                              <a:solidFill>
                                <a:srgbClr val="50A14F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"1"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);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puts(</a:t>
                          </a:r>
                          <a:r>
                            <a:rPr lang="en" sz="1100" dirty="0">
                              <a:solidFill>
                                <a:srgbClr val="50A14F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"2"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);</a:t>
                          </a:r>
                          <a:endParaRPr sz="1100" dirty="0"/>
                        </a:p>
                      </a:txBody>
                      <a:tcPr marL="63500" marR="63500" marT="63500" marB="63500">
                        <a:lnL w="12700" cmpd="sng">
                          <a:solidFill>
                            <a:prstClr val="black"/>
                          </a:solidFill>
                          <a:prstDash val="solid"/>
                        </a:lnL>
                        <a:lnR w="12700" cmpd="sng">
                          <a:solidFill>
                            <a:prstClr val="black"/>
                          </a:solidFill>
                          <a:prstDash val="solid"/>
                        </a:lnR>
                        <a:lnT w="12700" cmpd="sng">
                          <a:solidFill>
                            <a:prstClr val="black"/>
                          </a:solidFill>
                          <a:prstDash val="solid"/>
                        </a:lnT>
                        <a:lnB w="12700" cmpd="sng">
                          <a:solidFill>
                            <a:prstClr val="black"/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AFA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7" name="Google Shape;228;p21">
                <a:extLst>
                  <a:ext uri="{FF2B5EF4-FFF2-40B4-BE49-F238E27FC236}">
                    <a16:creationId xmlns:a16="http://schemas.microsoft.com/office/drawing/2014/main" id="{BD60A610-2C16-8926-6C44-3FE3DE02AA4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943967262"/>
                  </p:ext>
                </p:extLst>
              </p:nvPr>
            </p:nvGraphicFramePr>
            <p:xfrm>
              <a:off x="2930592" y="3070838"/>
              <a:ext cx="957077" cy="70144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30155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if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(a)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 puts(</a:t>
                          </a:r>
                          <a:r>
                            <a:rPr lang="en" sz="1100" dirty="0">
                              <a:solidFill>
                                <a:srgbClr val="50A14F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"1"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);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else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 puts(</a:t>
                          </a:r>
                          <a:r>
                            <a:rPr lang="en" sz="1100" dirty="0">
                              <a:solidFill>
                                <a:srgbClr val="50A14F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"2"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);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puts(</a:t>
                          </a:r>
                          <a:r>
                            <a:rPr lang="en" sz="1100" dirty="0">
                              <a:solidFill>
                                <a:srgbClr val="50A14F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"3"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)</a:t>
                          </a:r>
                          <a:endParaRPr sz="1100" dirty="0"/>
                        </a:p>
                      </a:txBody>
                      <a:tcPr marL="63500" marR="63500" marT="63500" marB="63500">
                        <a:lnL w="12700" cmpd="sng">
                          <a:solidFill>
                            <a:prstClr val="black"/>
                          </a:solidFill>
                          <a:prstDash val="solid"/>
                        </a:lnL>
                        <a:lnR w="12700" cmpd="sng">
                          <a:solidFill>
                            <a:prstClr val="black"/>
                          </a:solidFill>
                          <a:prstDash val="solid"/>
                        </a:lnR>
                        <a:lnT w="12700" cmpd="sng">
                          <a:solidFill>
                            <a:prstClr val="black"/>
                          </a:solidFill>
                          <a:prstDash val="solid"/>
                        </a:lnT>
                        <a:lnB w="12700" cmpd="sng">
                          <a:solidFill>
                            <a:prstClr val="black"/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AFA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8" name="Google Shape;229;p21">
                <a:extLst>
                  <a:ext uri="{FF2B5EF4-FFF2-40B4-BE49-F238E27FC236}">
                    <a16:creationId xmlns:a16="http://schemas.microsoft.com/office/drawing/2014/main" id="{6D55B8CB-F9C5-2CE2-40EB-F3B8B826ECCF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871256144"/>
                  </p:ext>
                </p:extLst>
              </p:nvPr>
            </p:nvGraphicFramePr>
            <p:xfrm>
              <a:off x="6980968" y="3070838"/>
              <a:ext cx="914832" cy="575979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2441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do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{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 puts(</a:t>
                          </a:r>
                          <a:r>
                            <a:rPr lang="en" sz="1100" dirty="0">
                              <a:solidFill>
                                <a:srgbClr val="50A14F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"1"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);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} </a:t>
                          </a: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while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(a);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puts(</a:t>
                          </a:r>
                          <a:r>
                            <a:rPr lang="en" sz="1100" dirty="0">
                              <a:solidFill>
                                <a:srgbClr val="50A14F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"2"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);</a:t>
                          </a:r>
                          <a:endParaRPr sz="1100" dirty="0"/>
                        </a:p>
                      </a:txBody>
                      <a:tcPr marL="63500" marR="63500" marT="63500" marB="63500">
                        <a:lnL w="12700" cmpd="sng">
                          <a:solidFill>
                            <a:prstClr val="black"/>
                          </a:solidFill>
                          <a:prstDash val="solid"/>
                        </a:lnL>
                        <a:lnR w="12700" cmpd="sng">
                          <a:solidFill>
                            <a:prstClr val="black"/>
                          </a:solidFill>
                          <a:prstDash val="solid"/>
                        </a:lnR>
                        <a:lnT w="12700" cmpd="sng">
                          <a:solidFill>
                            <a:prstClr val="black"/>
                          </a:solidFill>
                          <a:prstDash val="solid"/>
                        </a:lnT>
                        <a:lnB w="12700" cmpd="sng">
                          <a:solidFill>
                            <a:prstClr val="black"/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AFA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  <p:graphicFrame>
            <p:nvGraphicFramePr>
              <p:cNvPr id="199" name="Google Shape;230;p21">
                <a:extLst>
                  <a:ext uri="{FF2B5EF4-FFF2-40B4-BE49-F238E27FC236}">
                    <a16:creationId xmlns:a16="http://schemas.microsoft.com/office/drawing/2014/main" id="{9D5107E6-F7A8-768E-EE7E-BD394ABDC011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03776122"/>
                  </p:ext>
                </p:extLst>
              </p:nvPr>
            </p:nvGraphicFramePr>
            <p:xfrm>
              <a:off x="4937406" y="3079741"/>
              <a:ext cx="1067442" cy="826918"/>
            </p:xfrm>
            <a:graphic>
              <a:graphicData uri="http://schemas.openxmlformats.org/drawingml/2006/table">
                <a:tbl>
                  <a:tblPr>
                    <a:noFill/>
                  </a:tblPr>
                  <a:tblGrid>
                    <a:gridCol w="14516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>
                          <a:lvl1pPr marL="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1pPr>
                          <a:lvl2pPr marL="457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2pPr>
                          <a:lvl3pPr marL="914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3pPr>
                          <a:lvl4pPr marL="1371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4pPr>
                          <a:lvl5pPr marL="18288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5pPr>
                          <a:lvl6pPr marL="22860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6pPr>
                          <a:lvl7pPr marL="27432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7pPr>
                          <a:lvl8pPr marL="32004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8pPr>
                          <a:lvl9pPr marL="3657600" algn="l" defTabSz="914400" rtl="0" eaLnBrk="1" latinLnBrk="0" hangingPunct="1">
                            <a:defRPr sz="1800" kern="1200">
                              <a:solidFill>
                                <a:schemeClr val="tx1"/>
                              </a:solidFill>
                              <a:latin typeface="Arial"/>
                            </a:defRPr>
                          </a:lvl9pPr>
                        </a:lstStyle>
                        <a:p>
                          <a:pPr marL="0" lvl="0" indent="0" algn="l" rtl="0">
                            <a:lnSpc>
                              <a:spcPct val="115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switch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(a) {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 </a:t>
                          </a: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case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</a:t>
                          </a:r>
                          <a:r>
                            <a:rPr lang="en" sz="1100" dirty="0">
                              <a:solidFill>
                                <a:srgbClr val="986801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1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: </a:t>
                          </a: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break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;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 </a:t>
                          </a: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case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</a:t>
                          </a:r>
                          <a:r>
                            <a:rPr lang="en" sz="1100" dirty="0">
                              <a:solidFill>
                                <a:srgbClr val="986801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2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: </a:t>
                          </a: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break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;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  </a:t>
                          </a: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default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: </a:t>
                          </a:r>
                          <a:r>
                            <a:rPr lang="en" sz="1100" dirty="0">
                              <a:solidFill>
                                <a:srgbClr val="A626A4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break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;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}</a:t>
                          </a:r>
                          <a:b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</a:b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puts(</a:t>
                          </a:r>
                          <a:r>
                            <a:rPr lang="en" sz="1100" dirty="0">
                              <a:solidFill>
                                <a:srgbClr val="50A14F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"1"</a:t>
                          </a:r>
                          <a:r>
                            <a:rPr lang="en" sz="1100" dirty="0">
                              <a:solidFill>
                                <a:srgbClr val="383A42"/>
                              </a:solidFill>
                              <a:highlight>
                                <a:srgbClr val="FAFAFA"/>
                              </a:highlight>
                              <a:latin typeface="Consolas"/>
                              <a:ea typeface="Consolas"/>
                              <a:cs typeface="Consolas"/>
                              <a:sym typeface="Consolas"/>
                            </a:rPr>
                            <a:t>);</a:t>
                          </a:r>
                          <a:endParaRPr sz="1100" dirty="0"/>
                        </a:p>
                      </a:txBody>
                      <a:tcPr marL="63500" marR="63500" marT="63500" marB="63500">
                        <a:lnL w="12700" cmpd="sng">
                          <a:solidFill>
                            <a:prstClr val="black"/>
                          </a:solidFill>
                          <a:prstDash val="solid"/>
                        </a:lnL>
                        <a:lnR w="12700" cmpd="sng">
                          <a:solidFill>
                            <a:prstClr val="black"/>
                          </a:solidFill>
                          <a:prstDash val="solid"/>
                        </a:lnR>
                        <a:lnT w="12700" cmpd="sng">
                          <a:solidFill>
                            <a:prstClr val="black"/>
                          </a:solidFill>
                          <a:prstDash val="solid"/>
                        </a:lnT>
                        <a:lnB w="12700" cmpd="sng">
                          <a:solidFill>
                            <a:prstClr val="black"/>
                          </a:solidFill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rgbClr val="FAFAFA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</a:tbl>
              </a:graphicData>
            </a:graphic>
          </p:graphicFrame>
        </p:grp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5183EF65-58F5-3147-F1C6-B1E737530636}"/>
                </a:ext>
              </a:extLst>
            </p:cNvPr>
            <p:cNvCxnSpPr>
              <a:cxnSpLocks/>
            </p:cNvCxnSpPr>
            <p:nvPr/>
          </p:nvCxnSpPr>
          <p:spPr>
            <a:xfrm>
              <a:off x="2589288" y="3628194"/>
              <a:ext cx="7303428" cy="0"/>
            </a:xfrm>
            <a:prstGeom prst="line">
              <a:avLst/>
            </a:prstGeom>
            <a:noFill/>
            <a:ln w="12700" cap="flat" cmpd="sng" algn="ctr">
              <a:solidFill>
                <a:srgbClr val="595959"/>
              </a:solidFill>
              <a:prstDash val="dash"/>
            </a:ln>
            <a:effectLst/>
          </p:spPr>
        </p:cxn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DBC3515E-E617-0C51-FA37-6066CDB17EA5}"/>
                </a:ext>
              </a:extLst>
            </p:cNvPr>
            <p:cNvSpPr txBox="1"/>
            <p:nvPr/>
          </p:nvSpPr>
          <p:spPr>
            <a:xfrm>
              <a:off x="5559478" y="3309217"/>
              <a:ext cx="125987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buClr>
                  <a:srgbClr val="000000"/>
                </a:buClr>
                <a:buFont typeface="Arial"/>
                <a:buNone/>
              </a:pPr>
              <a:r>
                <a:rPr lang="en-US" sz="1200" kern="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Decompilation</a:t>
              </a:r>
            </a:p>
          </p:txBody>
        </p:sp>
        <p:sp>
          <p:nvSpPr>
            <p:cNvPr id="202" name="Down Arrow 201">
              <a:extLst>
                <a:ext uri="{FF2B5EF4-FFF2-40B4-BE49-F238E27FC236}">
                  <a16:creationId xmlns:a16="http://schemas.microsoft.com/office/drawing/2014/main" id="{8E425287-24BB-27E0-0A39-185A278656CB}"/>
                </a:ext>
              </a:extLst>
            </p:cNvPr>
            <p:cNvSpPr/>
            <p:nvPr/>
          </p:nvSpPr>
          <p:spPr>
            <a:xfrm>
              <a:off x="6029310" y="3722813"/>
              <a:ext cx="320214" cy="394854"/>
            </a:xfrm>
            <a:prstGeom prst="downArrow">
              <a:avLst/>
            </a:prstGeom>
            <a:solidFill>
              <a:srgbClr val="FF0000"/>
            </a:solidFill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60027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764E41-7ECA-C631-5C2C-45D7BBBB87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2C974EB-53F9-77A3-7EEC-881C568D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D76CD992-5EC7-987E-23FD-221D3AEA51D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58405B6-5C17-731C-5923-6BC969D46D3F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8431B9C3-33F6-D180-BE1B-32A5F4677D22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384C80D1-0176-F393-4A1E-24AFE751558F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C8E47BFC-4C62-890A-C7E5-69400AABA6C0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D30BCB32-9D00-D601-2E59-E82E9ADA8D14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BF0C99F-815A-20F3-55EC-4C08F26B4072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1E2912E8-8222-F7CE-B5A5-0A1881C3135C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30F4DAC5-042E-A1E0-934B-11CF12A573B4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CA38BA20-2A41-5B0B-FF77-C24DA994BAAE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BE631657-C518-987A-5095-6BBCF8537C69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94ABDF4A-86FA-8D58-FC51-5D43F1145DC8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CCBA97F9-12BA-4C50-B5A6-98B244B492DF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3086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E23C1C-0E1A-F5D1-86E1-60CC887925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60A1BE-E863-EB4E-1E87-145EC5A34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8AC045FF-1A84-7E2E-DE55-D3B2CE1B61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B5F3C76-09B3-E82A-D642-B713373A1EAC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455D4C59-E537-F3E6-8032-B187425A9FD4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A7E293F7-50CF-1F8E-36FE-18435EDA79B8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5272CDDC-A0EC-FE63-F07A-5F523486D905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C0B09DB4-C101-D220-11C5-A92EA7A4ABFC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65BBB8ED-C61C-AE58-769A-B03918A51E37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267F383-5B4F-5131-3B81-806F49DB6AC4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BB5ECFFA-6359-9752-4D8C-42F7B0B5116C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524EB688-C4F9-5E21-BC52-1EC5DAFE83D1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D430F784-BC82-545D-21A6-02E9FBC0974D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517DE1F7-7DF7-67C7-3C1E-ED5E9802DCDC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10E0615D-D937-BB89-E5AC-414DBCF68EBF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41412B63-2B9E-9C3B-1385-0FC5C11DD064}"/>
              </a:ext>
            </a:extLst>
          </p:cNvPr>
          <p:cNvCxnSpPr>
            <a:cxnSpLocks/>
          </p:cNvCxnSpPr>
          <p:nvPr/>
        </p:nvCxnSpPr>
        <p:spPr>
          <a:xfrm flipH="1">
            <a:off x="7598664" y="3909042"/>
            <a:ext cx="1106424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705F75C-EDAC-DCE2-3A98-329462A41CAA}"/>
              </a:ext>
            </a:extLst>
          </p:cNvPr>
          <p:cNvSpPr txBox="1"/>
          <p:nvPr/>
        </p:nvSpPr>
        <p:spPr>
          <a:xfrm>
            <a:off x="8842248" y="3693158"/>
            <a:ext cx="1745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Start bottom up</a:t>
            </a:r>
          </a:p>
        </p:txBody>
      </p:sp>
    </p:spTree>
    <p:extLst>
      <p:ext uri="{BB962C8B-B14F-4D97-AF65-F5344CB8AC3E}">
        <p14:creationId xmlns:p14="http://schemas.microsoft.com/office/powerpoint/2010/main" val="3054066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D2D8E9-FFBD-555F-364C-7DDE1693B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389DC8-376A-6F91-4770-A34B75B3C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$ </a:t>
            </a:r>
            <a:r>
              <a:rPr lang="en-US" dirty="0" err="1"/>
              <a:t>whoami</a:t>
            </a:r>
            <a:r>
              <a:rPr lang="en-US" dirty="0"/>
              <a:t>: summary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6088003-F53B-0D0D-435A-8E4DE1F34E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 </a:t>
            </a:r>
            <a:r>
              <a:rPr lang="en-US" sz="2400" b="1" dirty="0">
                <a:solidFill>
                  <a:schemeClr val="accent5"/>
                </a:solidFill>
              </a:rPr>
              <a:t>nerd over/study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/>
              <a:t>decompilers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 am an active </a:t>
            </a:r>
            <a:r>
              <a:rPr lang="en-US" sz="2400" b="1" dirty="0">
                <a:solidFill>
                  <a:schemeClr val="accent5"/>
                </a:solidFill>
              </a:rPr>
              <a:t>decompiler user! </a:t>
            </a:r>
            <a:r>
              <a:rPr lang="en-US" sz="2400" b="1" dirty="0"/>
              <a:t>(</a:t>
            </a:r>
            <a:r>
              <a:rPr lang="en-US" sz="2400" b="1" dirty="0" err="1"/>
              <a:t>CTFer</a:t>
            </a:r>
            <a:r>
              <a:rPr lang="en-US" sz="2400" b="1" dirty="0"/>
              <a:t>)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I </a:t>
            </a:r>
            <a:r>
              <a:rPr lang="en-US" sz="2400" b="1" dirty="0">
                <a:solidFill>
                  <a:schemeClr val="accent5"/>
                </a:solidFill>
              </a:rPr>
              <a:t>hate</a:t>
            </a:r>
            <a:r>
              <a:rPr lang="en-US" sz="2400" dirty="0"/>
              <a:t> pineapple pizza 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2FE77D88-A88E-854C-7229-7AAA1B437F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14942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A6AB05-7154-DBD6-B647-082A6DDBD0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F41BF8-82B3-B0F9-D887-7C54C94C9A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787D0E46-F62C-6347-4EBA-E1F9E9AEF9E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988D83AE-AB86-E2F4-F581-9CCABB9D0B5C}"/>
              </a:ext>
            </a:extLst>
          </p:cNvPr>
          <p:cNvSpPr/>
          <p:nvPr/>
        </p:nvSpPr>
        <p:spPr>
          <a:xfrm>
            <a:off x="9187575" y="2869858"/>
            <a:ext cx="2037244" cy="2164713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F5E047F9-D274-B7CB-30BD-22E5DC21763B}"/>
              </a:ext>
            </a:extLst>
          </p:cNvPr>
          <p:cNvSpPr/>
          <p:nvPr/>
        </p:nvSpPr>
        <p:spPr>
          <a:xfrm>
            <a:off x="9995850" y="3341445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B01DF020-2EC3-52D6-0AF1-25DACEEBD20A}"/>
              </a:ext>
            </a:extLst>
          </p:cNvPr>
          <p:cNvSpPr/>
          <p:nvPr/>
        </p:nvSpPr>
        <p:spPr>
          <a:xfrm>
            <a:off x="10418456" y="3999238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F08A8A2C-1380-79D7-0764-280C81D487DA}"/>
              </a:ext>
            </a:extLst>
          </p:cNvPr>
          <p:cNvSpPr/>
          <p:nvPr/>
        </p:nvSpPr>
        <p:spPr>
          <a:xfrm>
            <a:off x="9993938" y="4633052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46CECBA-D0F2-223A-1888-F2A38B021952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10208108" y="3613396"/>
            <a:ext cx="422606" cy="385841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9E15EE01-0DCD-9F2D-6F3C-276F56296B0B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flipH="1">
            <a:off x="10206197" y="4271189"/>
            <a:ext cx="424518" cy="361863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CC8B129C-25AC-440F-F90A-303B0F742176}"/>
              </a:ext>
            </a:extLst>
          </p:cNvPr>
          <p:cNvSpPr/>
          <p:nvPr/>
        </p:nvSpPr>
        <p:spPr>
          <a:xfrm>
            <a:off x="9565625" y="4004491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solidFill>
              <a:schemeClr val="tx1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2460ECF1-161C-07BD-17C4-8321892D28D1}"/>
              </a:ext>
            </a:extLst>
          </p:cNvPr>
          <p:cNvCxnSpPr>
            <a:cxnSpLocks/>
            <a:stCxn id="187" idx="2"/>
            <a:endCxn id="192" idx="0"/>
          </p:cNvCxnSpPr>
          <p:nvPr/>
        </p:nvCxnSpPr>
        <p:spPr>
          <a:xfrm flipH="1">
            <a:off x="9777884" y="3613396"/>
            <a:ext cx="430224" cy="391094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010CD474-4AF0-F6F1-CEAC-1AA66F932174}"/>
              </a:ext>
            </a:extLst>
          </p:cNvPr>
          <p:cNvCxnSpPr>
            <a:cxnSpLocks/>
            <a:stCxn id="192" idx="2"/>
            <a:endCxn id="189" idx="0"/>
          </p:cNvCxnSpPr>
          <p:nvPr/>
        </p:nvCxnSpPr>
        <p:spPr>
          <a:xfrm>
            <a:off x="9777884" y="4276442"/>
            <a:ext cx="428313" cy="35661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A769DF49-B5FF-170D-4EED-BEC3A2E6D366}"/>
              </a:ext>
            </a:extLst>
          </p:cNvPr>
          <p:cNvSpPr txBox="1"/>
          <p:nvPr/>
        </p:nvSpPr>
        <p:spPr>
          <a:xfrm>
            <a:off x="9187575" y="2927735"/>
            <a:ext cx="2037244" cy="3773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if-then-else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9622F1E-C2FB-E27C-CA16-C49CD63650FB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3979BE0B-7ABD-A6AC-EF15-64B6182AF6C9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285DE28B-4759-08D5-3A37-FB1B653472B3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E64A3514-00CE-129C-7FFE-69B68EE0931F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D851638F-3F8F-3B7B-3374-C7750BFBDFF4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F1275BBA-4939-A814-5730-4EEABB3C35B0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38875E46-D958-9EE7-B88E-A88B796F710E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CE2F06F3-6357-2496-A237-B357B5B3DF62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73A5B776-D611-ECAE-C7F3-CA74A90D51D1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C3A60213-2977-25BC-13F5-DCF071CB8E4B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CECDAC1D-0003-B260-45F5-4462FAA1EDE7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682B94E1-CBBE-6A13-22C1-03C7EA588FDD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0178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52428-5C57-DE26-403B-101F2D3CB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F5D2332-5F45-C806-F0CF-32737E6DA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BCF4797F-187E-74E9-94E8-8B22B38BE5F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E56499C8-95FC-BB16-3812-CF6CB845B9DF}"/>
              </a:ext>
            </a:extLst>
          </p:cNvPr>
          <p:cNvSpPr/>
          <p:nvPr/>
        </p:nvSpPr>
        <p:spPr>
          <a:xfrm>
            <a:off x="9187575" y="2869858"/>
            <a:ext cx="2037244" cy="2164713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rgbClr val="FFC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4F72B810-9678-AA05-0E27-5E4F583A5779}"/>
              </a:ext>
            </a:extLst>
          </p:cNvPr>
          <p:cNvSpPr/>
          <p:nvPr/>
        </p:nvSpPr>
        <p:spPr>
          <a:xfrm>
            <a:off x="9995850" y="3341445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5EC12EA8-0969-E650-3874-07C4ED07A375}"/>
              </a:ext>
            </a:extLst>
          </p:cNvPr>
          <p:cNvSpPr/>
          <p:nvPr/>
        </p:nvSpPr>
        <p:spPr>
          <a:xfrm>
            <a:off x="10418456" y="3999238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9FA3C61C-0DD3-8DF2-7A76-2987C2856BCC}"/>
              </a:ext>
            </a:extLst>
          </p:cNvPr>
          <p:cNvSpPr/>
          <p:nvPr/>
        </p:nvSpPr>
        <p:spPr>
          <a:xfrm>
            <a:off x="9993938" y="4633052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5DC7D873-C947-A199-E6A8-232A1E510CFB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10208108" y="3613396"/>
            <a:ext cx="422606" cy="385841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720B0047-0343-72F6-049B-43EBEB7F4221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flipH="1">
            <a:off x="10206197" y="4271189"/>
            <a:ext cx="424518" cy="3618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025C18DF-9029-426E-1356-CD42A0B0F80E}"/>
              </a:ext>
            </a:extLst>
          </p:cNvPr>
          <p:cNvSpPr/>
          <p:nvPr/>
        </p:nvSpPr>
        <p:spPr>
          <a:xfrm>
            <a:off x="9565625" y="4004491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E10ECDC7-8ADF-1259-9B5E-762B6832D068}"/>
              </a:ext>
            </a:extLst>
          </p:cNvPr>
          <p:cNvCxnSpPr>
            <a:cxnSpLocks/>
            <a:stCxn id="187" idx="2"/>
            <a:endCxn id="192" idx="0"/>
          </p:cNvCxnSpPr>
          <p:nvPr/>
        </p:nvCxnSpPr>
        <p:spPr>
          <a:xfrm flipH="1">
            <a:off x="9777884" y="3613396"/>
            <a:ext cx="430224" cy="39109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025F6ED-BF42-D9A9-F430-0D2CDD11539D}"/>
              </a:ext>
            </a:extLst>
          </p:cNvPr>
          <p:cNvCxnSpPr>
            <a:cxnSpLocks/>
            <a:stCxn id="192" idx="2"/>
            <a:endCxn id="189" idx="0"/>
          </p:cNvCxnSpPr>
          <p:nvPr/>
        </p:nvCxnSpPr>
        <p:spPr>
          <a:xfrm>
            <a:off x="9777884" y="4276442"/>
            <a:ext cx="428313" cy="35661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095BD8EF-AFFB-77DC-F2DE-FBA10F0F9408}"/>
              </a:ext>
            </a:extLst>
          </p:cNvPr>
          <p:cNvSpPr txBox="1"/>
          <p:nvPr/>
        </p:nvSpPr>
        <p:spPr>
          <a:xfrm>
            <a:off x="9187575" y="2927735"/>
            <a:ext cx="2037244" cy="37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if-then-else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2938D5A4-D6CC-D902-002E-65F28103ACAA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ED405350-9054-5E70-6470-ABF69F6283FC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FFC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ADCF6B8E-BE0C-3A06-2736-AFC929B8FF80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FFC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6343547B-E1B1-D1C4-8A0B-33951D3E23D0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FF08833-B7BC-3785-3722-3145082A1C30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1EBC3F30-4B3E-E93D-3693-62B156C41349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FFC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A30D3F7-198B-30A5-C52A-34897B386EE3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1933FC2-5179-933D-FEC1-66681A46222C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5E44EEE7-066A-20F6-793C-ECF36B5B1090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CD54483-2E69-ED5E-4D3E-ED0F5F5AED1B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B901EED-7FB7-439F-C76C-95F07C00C2FD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3DC0A6A4-AEA3-EAC7-D45C-822FD64E5D87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FFC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89042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BC3FC-0F74-CD20-C142-F01A21FFE7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D9F021B-2EEF-6715-A865-2DD58F805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0D145752-2369-CC78-9887-8573C149B00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66663348-FA66-2F11-F9DD-8A36C6B4F048}"/>
              </a:ext>
            </a:extLst>
          </p:cNvPr>
          <p:cNvSpPr/>
          <p:nvPr/>
        </p:nvSpPr>
        <p:spPr>
          <a:xfrm>
            <a:off x="9187575" y="2869858"/>
            <a:ext cx="2037244" cy="2164713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577FBC44-BF89-4A80-5A26-A1F8D6D940EC}"/>
              </a:ext>
            </a:extLst>
          </p:cNvPr>
          <p:cNvSpPr/>
          <p:nvPr/>
        </p:nvSpPr>
        <p:spPr>
          <a:xfrm>
            <a:off x="9995850" y="3341445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4CD8B28F-A663-B522-29C3-826533B737DA}"/>
              </a:ext>
            </a:extLst>
          </p:cNvPr>
          <p:cNvSpPr/>
          <p:nvPr/>
        </p:nvSpPr>
        <p:spPr>
          <a:xfrm>
            <a:off x="10418456" y="3999238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B5BDCAD3-FD8F-A513-FA40-21165AE77034}"/>
              </a:ext>
            </a:extLst>
          </p:cNvPr>
          <p:cNvSpPr/>
          <p:nvPr/>
        </p:nvSpPr>
        <p:spPr>
          <a:xfrm>
            <a:off x="9993938" y="4633052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80586B89-8F4B-0AC2-266F-63A5275FEAEA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10208108" y="3613396"/>
            <a:ext cx="422606" cy="385841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A9F4D370-B806-067F-B646-81C1699BB8A0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flipH="1">
            <a:off x="10206197" y="4271189"/>
            <a:ext cx="424518" cy="3618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B718739D-23B5-9E83-C277-24E7E797C1CB}"/>
              </a:ext>
            </a:extLst>
          </p:cNvPr>
          <p:cNvSpPr/>
          <p:nvPr/>
        </p:nvSpPr>
        <p:spPr>
          <a:xfrm>
            <a:off x="9565625" y="4004491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3FCBF209-00AB-704D-11F8-8503D4386FE6}"/>
              </a:ext>
            </a:extLst>
          </p:cNvPr>
          <p:cNvCxnSpPr>
            <a:cxnSpLocks/>
            <a:stCxn id="187" idx="2"/>
            <a:endCxn id="192" idx="0"/>
          </p:cNvCxnSpPr>
          <p:nvPr/>
        </p:nvCxnSpPr>
        <p:spPr>
          <a:xfrm flipH="1">
            <a:off x="9777884" y="3613396"/>
            <a:ext cx="430224" cy="39109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5DA5CE7A-70D3-42C2-67FA-7017EE22338D}"/>
              </a:ext>
            </a:extLst>
          </p:cNvPr>
          <p:cNvCxnSpPr>
            <a:cxnSpLocks/>
            <a:stCxn id="192" idx="2"/>
            <a:endCxn id="189" idx="0"/>
          </p:cNvCxnSpPr>
          <p:nvPr/>
        </p:nvCxnSpPr>
        <p:spPr>
          <a:xfrm>
            <a:off x="9777884" y="4276442"/>
            <a:ext cx="428313" cy="35661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754D5E03-1D25-8313-FB7B-C1CA147FE5F0}"/>
              </a:ext>
            </a:extLst>
          </p:cNvPr>
          <p:cNvSpPr txBox="1"/>
          <p:nvPr/>
        </p:nvSpPr>
        <p:spPr>
          <a:xfrm>
            <a:off x="9187575" y="2927735"/>
            <a:ext cx="2037244" cy="37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if-then-else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F7AA48C9-F03A-2D5B-F468-7226F40F5BB9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BB315E2D-C3F9-2A92-E49F-D5986E01FAB3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108956FF-63D6-522D-BF73-27C91034532D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849236AD-0D28-2E6E-619C-075177884246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531F1DD2-0E01-B471-A96E-9088D669BE3D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34B65D39-4C52-2C47-322B-9CB610B3805B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A233DD92-EB96-FF9C-F811-6BA3FB03D445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274CE968-DD9F-EA1C-1360-4C08A18A6C03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0BCFBEB1-7E19-2489-7E4D-970F15A79923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B77A493F-A9B5-5463-FE4F-67363778F1CE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ED37E9A8-85AF-7A52-2FD9-A2F4FE68C29B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A580A384-6D37-6516-C594-22D1E474472F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0295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E20DF-51D3-2881-E619-3649EBBB4C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0193E4E-4517-0A2D-BF29-C3F2939822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A65DD8EE-77BA-A445-162C-551A23F0C7D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6BD759FC-84BB-C4A6-5033-0D66522DC727}"/>
              </a:ext>
            </a:extLst>
          </p:cNvPr>
          <p:cNvSpPr/>
          <p:nvPr/>
        </p:nvSpPr>
        <p:spPr>
          <a:xfrm>
            <a:off x="9187575" y="2869858"/>
            <a:ext cx="2037244" cy="2164713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450CE9EB-53E1-5AFE-7534-341965D33752}"/>
              </a:ext>
            </a:extLst>
          </p:cNvPr>
          <p:cNvSpPr/>
          <p:nvPr/>
        </p:nvSpPr>
        <p:spPr>
          <a:xfrm>
            <a:off x="9995850" y="3341445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97D78C4C-9769-5525-855A-DC88B7433D7E}"/>
              </a:ext>
            </a:extLst>
          </p:cNvPr>
          <p:cNvSpPr/>
          <p:nvPr/>
        </p:nvSpPr>
        <p:spPr>
          <a:xfrm>
            <a:off x="10418456" y="3999238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1DA03C90-30FB-6FD8-31F2-2F8C2BD65DB2}"/>
              </a:ext>
            </a:extLst>
          </p:cNvPr>
          <p:cNvSpPr/>
          <p:nvPr/>
        </p:nvSpPr>
        <p:spPr>
          <a:xfrm>
            <a:off x="9993938" y="4633052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6B513181-C3F1-AA90-BAF8-02AA70EDA979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10208108" y="3613396"/>
            <a:ext cx="422606" cy="385841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E6A29F3E-E983-DDF4-BA6D-98E26C60F8C4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flipH="1">
            <a:off x="10206197" y="4271189"/>
            <a:ext cx="424518" cy="3618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EBC14617-4044-4540-6FBD-A05032548D9C}"/>
              </a:ext>
            </a:extLst>
          </p:cNvPr>
          <p:cNvSpPr/>
          <p:nvPr/>
        </p:nvSpPr>
        <p:spPr>
          <a:xfrm>
            <a:off x="9565625" y="4004491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ED94A46B-42BC-06E9-017A-38A355A7C476}"/>
              </a:ext>
            </a:extLst>
          </p:cNvPr>
          <p:cNvCxnSpPr>
            <a:cxnSpLocks/>
            <a:stCxn id="187" idx="2"/>
            <a:endCxn id="192" idx="0"/>
          </p:cNvCxnSpPr>
          <p:nvPr/>
        </p:nvCxnSpPr>
        <p:spPr>
          <a:xfrm flipH="1">
            <a:off x="9777884" y="3613396"/>
            <a:ext cx="430224" cy="39109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780702FC-17E1-0C24-7A08-FD3C87261ECE}"/>
              </a:ext>
            </a:extLst>
          </p:cNvPr>
          <p:cNvCxnSpPr>
            <a:cxnSpLocks/>
            <a:stCxn id="192" idx="2"/>
            <a:endCxn id="189" idx="0"/>
          </p:cNvCxnSpPr>
          <p:nvPr/>
        </p:nvCxnSpPr>
        <p:spPr>
          <a:xfrm>
            <a:off x="9777884" y="4276442"/>
            <a:ext cx="428313" cy="35661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5DCD684B-9572-5EAB-32B0-21D404FAFA99}"/>
              </a:ext>
            </a:extLst>
          </p:cNvPr>
          <p:cNvSpPr txBox="1"/>
          <p:nvPr/>
        </p:nvSpPr>
        <p:spPr>
          <a:xfrm>
            <a:off x="9187575" y="2927735"/>
            <a:ext cx="2037244" cy="37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if-then-else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5D6E192A-E85E-ABD9-6DFE-0EDA74B70F6B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F55AD0F7-DBC6-59AF-1863-FEDFA0B9E0EF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CDA885C2-F184-8123-C4D7-6ACE44276B14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806F8AE6-9BFF-E697-0C7A-F11400B622D4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7B8E24C-EE53-5261-FC8C-2A1C2150E679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9B0C64B6-8107-3720-9722-46671FEA4D4D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6AA940E6-C508-D5C7-9FFD-2E3F58C5D960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64F99BC7-0B20-D3FD-8B88-61879F1BEF2D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F71BD459-B710-F52A-ECB5-4C1B7BDDE6EF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52FC54F-1766-905E-DD68-1AEE404ED6A5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C13AB6CA-07E7-A0FE-FF38-13A1E27A6E00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01E61161-7A69-A852-CD57-FEF40AB6AA47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142348B6-8596-88CD-76A6-2DA82BCBD2C2}"/>
              </a:ext>
            </a:extLst>
          </p:cNvPr>
          <p:cNvGrpSpPr/>
          <p:nvPr/>
        </p:nvGrpSpPr>
        <p:grpSpPr>
          <a:xfrm>
            <a:off x="1699467" y="1787502"/>
            <a:ext cx="2037246" cy="2164713"/>
            <a:chOff x="6930644" y="2091683"/>
            <a:chExt cx="1495426" cy="158899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7FF7C7B-01A3-385C-627E-1028B38E854A}"/>
                </a:ext>
              </a:extLst>
            </p:cNvPr>
            <p:cNvSpPr/>
            <p:nvPr/>
          </p:nvSpPr>
          <p:spPr>
            <a:xfrm>
              <a:off x="6930646" y="2091683"/>
              <a:ext cx="1495424" cy="1588992"/>
            </a:xfrm>
            <a:prstGeom prst="rect">
              <a:avLst/>
            </a:prstGeom>
            <a:solidFill>
              <a:srgbClr val="78909C">
                <a:lumMod val="60000"/>
                <a:lumOff val="40000"/>
              </a:srgbClr>
            </a:solidFill>
            <a:ln w="25400" cap="flat" cmpd="sng" algn="ctr">
              <a:solidFill>
                <a:srgbClr val="78909C">
                  <a:shade val="15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id="{2D5030E5-F607-117F-A85A-216CA28232AF}"/>
                </a:ext>
              </a:extLst>
            </p:cNvPr>
            <p:cNvSpPr/>
            <p:nvPr/>
          </p:nvSpPr>
          <p:spPr>
            <a:xfrm>
              <a:off x="7379607" y="2462689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0" name="Rounded Rectangle 199">
              <a:extLst>
                <a:ext uri="{FF2B5EF4-FFF2-40B4-BE49-F238E27FC236}">
                  <a16:creationId xmlns:a16="http://schemas.microsoft.com/office/drawing/2014/main" id="{EDCD86BC-1CCB-4987-2AAD-14A5A8BBC89D}"/>
                </a:ext>
              </a:extLst>
            </p:cNvPr>
            <p:cNvSpPr/>
            <p:nvPr/>
          </p:nvSpPr>
          <p:spPr>
            <a:xfrm>
              <a:off x="7691221" y="2862403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1" name="Rounded Rectangle 200">
              <a:extLst>
                <a:ext uri="{FF2B5EF4-FFF2-40B4-BE49-F238E27FC236}">
                  <a16:creationId xmlns:a16="http://schemas.microsoft.com/office/drawing/2014/main" id="{2D64A83C-6A34-DF7A-98B1-9E95E321A84C}"/>
                </a:ext>
              </a:extLst>
            </p:cNvPr>
            <p:cNvSpPr/>
            <p:nvPr/>
          </p:nvSpPr>
          <p:spPr>
            <a:xfrm>
              <a:off x="7379607" y="3340660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CA51FB68-8F16-BFF4-98B2-988866338329}"/>
                </a:ext>
              </a:extLst>
            </p:cNvPr>
            <p:cNvCxnSpPr>
              <a:cxnSpLocks/>
              <a:stCxn id="199" idx="2"/>
              <a:endCxn id="200" idx="0"/>
            </p:cNvCxnSpPr>
            <p:nvPr/>
          </p:nvCxnSpPr>
          <p:spPr>
            <a:xfrm>
              <a:off x="7535414" y="2662313"/>
              <a:ext cx="311614" cy="200090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B4E8DBA6-0907-2C72-64F8-C81C2EA6741A}"/>
                </a:ext>
              </a:extLst>
            </p:cNvPr>
            <p:cNvCxnSpPr>
              <a:cxnSpLocks/>
              <a:stCxn id="200" idx="2"/>
              <a:endCxn id="201" idx="0"/>
            </p:cNvCxnSpPr>
            <p:nvPr/>
          </p:nvCxnSpPr>
          <p:spPr>
            <a:xfrm flipH="1">
              <a:off x="7535414" y="3062027"/>
              <a:ext cx="311614" cy="2786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5EE55E05-07EF-709B-960C-2C66C7646A16}"/>
                </a:ext>
              </a:extLst>
            </p:cNvPr>
            <p:cNvCxnSpPr>
              <a:cxnSpLocks/>
              <a:stCxn id="199" idx="2"/>
              <a:endCxn id="201" idx="0"/>
            </p:cNvCxnSpPr>
            <p:nvPr/>
          </p:nvCxnSpPr>
          <p:spPr>
            <a:xfrm>
              <a:off x="7535414" y="2662313"/>
              <a:ext cx="0" cy="678347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D9481029-C955-1F2B-A59F-305A076F29E1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if-then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65319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F8DFA9-0A53-297B-8CBD-82A7E3C82F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88BCA3-6DF7-94AD-629F-1124ECED9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3B620882-915C-3061-7974-722B5824D1C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E613DC8E-8115-BC75-A6F3-1B828BD744DD}"/>
              </a:ext>
            </a:extLst>
          </p:cNvPr>
          <p:cNvSpPr/>
          <p:nvPr/>
        </p:nvSpPr>
        <p:spPr>
          <a:xfrm>
            <a:off x="9187575" y="2869858"/>
            <a:ext cx="2037244" cy="2164713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769933AE-FDD4-F21A-6A4E-7B576B34D4F9}"/>
              </a:ext>
            </a:extLst>
          </p:cNvPr>
          <p:cNvSpPr/>
          <p:nvPr/>
        </p:nvSpPr>
        <p:spPr>
          <a:xfrm>
            <a:off x="9995850" y="3341445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F2AFC034-A308-6868-23B3-13170AF64667}"/>
              </a:ext>
            </a:extLst>
          </p:cNvPr>
          <p:cNvSpPr/>
          <p:nvPr/>
        </p:nvSpPr>
        <p:spPr>
          <a:xfrm>
            <a:off x="10418456" y="3999238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DB1C7E2C-7998-C5D0-3CFC-5095FD18EC3E}"/>
              </a:ext>
            </a:extLst>
          </p:cNvPr>
          <p:cNvSpPr/>
          <p:nvPr/>
        </p:nvSpPr>
        <p:spPr>
          <a:xfrm>
            <a:off x="9993938" y="4633052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9D283EAA-DB6A-C201-4077-BD305D7D87E5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10208108" y="3613396"/>
            <a:ext cx="422606" cy="385841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F4BCF036-0C5E-C8BA-8E98-199E90423CCE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flipH="1">
            <a:off x="10206197" y="4271189"/>
            <a:ext cx="424518" cy="3618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DD581AAE-688D-518E-8D48-AC91FEF33E02}"/>
              </a:ext>
            </a:extLst>
          </p:cNvPr>
          <p:cNvSpPr/>
          <p:nvPr/>
        </p:nvSpPr>
        <p:spPr>
          <a:xfrm>
            <a:off x="9565625" y="4004491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83A1F2D0-C9D9-4B94-D195-3246A2CEAB80}"/>
              </a:ext>
            </a:extLst>
          </p:cNvPr>
          <p:cNvCxnSpPr>
            <a:cxnSpLocks/>
            <a:stCxn id="187" idx="2"/>
            <a:endCxn id="192" idx="0"/>
          </p:cNvCxnSpPr>
          <p:nvPr/>
        </p:nvCxnSpPr>
        <p:spPr>
          <a:xfrm flipH="1">
            <a:off x="9777884" y="3613396"/>
            <a:ext cx="430224" cy="39109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B8D7382F-190B-D044-5C75-55D29FDBFF0A}"/>
              </a:ext>
            </a:extLst>
          </p:cNvPr>
          <p:cNvCxnSpPr>
            <a:cxnSpLocks/>
            <a:stCxn id="192" idx="2"/>
            <a:endCxn id="189" idx="0"/>
          </p:cNvCxnSpPr>
          <p:nvPr/>
        </p:nvCxnSpPr>
        <p:spPr>
          <a:xfrm>
            <a:off x="9777884" y="4276442"/>
            <a:ext cx="428313" cy="35661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E33C5EB9-0EDC-9271-E690-700FC361B3EC}"/>
              </a:ext>
            </a:extLst>
          </p:cNvPr>
          <p:cNvSpPr txBox="1"/>
          <p:nvPr/>
        </p:nvSpPr>
        <p:spPr>
          <a:xfrm>
            <a:off x="9187575" y="2927735"/>
            <a:ext cx="2037244" cy="37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if-then-else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4B3A4E7-5AB7-B328-3335-54DCE882BBD3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AE7C0BCE-8C76-91F8-4CDD-2223C766497E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A5017F4E-03D0-F1E2-FA9F-5DE66FE5FE2A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C3310944-F1B0-F5DE-81E5-C4CA268E2416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BB117CA2-372D-31DA-DD35-6E124CFE71C8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60A6A79D-EA39-EA0D-2093-06AC69D4440E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FFC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F9AA8E40-79DA-3B24-95A4-C73CF4C767D8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51956938-070E-CAB3-726D-53F4859582DC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F3B0B06F-E323-C419-733B-2570984F9A64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solidFill>
                <a:srgbClr val="FFC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0716C0E-1E59-74A5-11B5-F8DAC12A161D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886833ED-3CBF-9E62-CF21-EBC870F27674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43304E2D-6CF4-3754-3528-9355408B9272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FFC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08785D9-B814-613A-D8DC-9F446049ECAF}"/>
              </a:ext>
            </a:extLst>
          </p:cNvPr>
          <p:cNvGrpSpPr/>
          <p:nvPr/>
        </p:nvGrpSpPr>
        <p:grpSpPr>
          <a:xfrm>
            <a:off x="1699467" y="1787502"/>
            <a:ext cx="2037246" cy="2164713"/>
            <a:chOff x="6930644" y="2091683"/>
            <a:chExt cx="1495426" cy="158899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143F858-72CE-A7FF-2C53-7115F7E5ABCC}"/>
                </a:ext>
              </a:extLst>
            </p:cNvPr>
            <p:cNvSpPr/>
            <p:nvPr/>
          </p:nvSpPr>
          <p:spPr>
            <a:xfrm>
              <a:off x="6930646" y="2091683"/>
              <a:ext cx="1495424" cy="1588992"/>
            </a:xfrm>
            <a:prstGeom prst="rect">
              <a:avLst/>
            </a:prstGeom>
            <a:solidFill>
              <a:srgbClr val="78909C">
                <a:lumMod val="60000"/>
                <a:lumOff val="40000"/>
              </a:srgbClr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id="{0FAE0AB5-D4F0-5A14-713F-9E985EF66326}"/>
                </a:ext>
              </a:extLst>
            </p:cNvPr>
            <p:cNvSpPr/>
            <p:nvPr/>
          </p:nvSpPr>
          <p:spPr>
            <a:xfrm>
              <a:off x="7379607" y="2462689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0" name="Rounded Rectangle 199">
              <a:extLst>
                <a:ext uri="{FF2B5EF4-FFF2-40B4-BE49-F238E27FC236}">
                  <a16:creationId xmlns:a16="http://schemas.microsoft.com/office/drawing/2014/main" id="{98349E75-3072-4340-D234-37CFFD74AE5A}"/>
                </a:ext>
              </a:extLst>
            </p:cNvPr>
            <p:cNvSpPr/>
            <p:nvPr/>
          </p:nvSpPr>
          <p:spPr>
            <a:xfrm>
              <a:off x="7691221" y="2862403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1" name="Rounded Rectangle 200">
              <a:extLst>
                <a:ext uri="{FF2B5EF4-FFF2-40B4-BE49-F238E27FC236}">
                  <a16:creationId xmlns:a16="http://schemas.microsoft.com/office/drawing/2014/main" id="{5B860107-1206-28DA-776B-8AE77D995A19}"/>
                </a:ext>
              </a:extLst>
            </p:cNvPr>
            <p:cNvSpPr/>
            <p:nvPr/>
          </p:nvSpPr>
          <p:spPr>
            <a:xfrm>
              <a:off x="7379607" y="3340660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D7F44206-264D-8937-8FEA-30C67F877228}"/>
                </a:ext>
              </a:extLst>
            </p:cNvPr>
            <p:cNvCxnSpPr>
              <a:cxnSpLocks/>
              <a:stCxn id="199" idx="2"/>
              <a:endCxn id="200" idx="0"/>
            </p:cNvCxnSpPr>
            <p:nvPr/>
          </p:nvCxnSpPr>
          <p:spPr>
            <a:xfrm>
              <a:off x="7535414" y="2662313"/>
              <a:ext cx="311614" cy="200090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61096527-B617-E56C-7E60-FB140BF92C1E}"/>
                </a:ext>
              </a:extLst>
            </p:cNvPr>
            <p:cNvCxnSpPr>
              <a:cxnSpLocks/>
              <a:stCxn id="200" idx="2"/>
              <a:endCxn id="201" idx="0"/>
            </p:cNvCxnSpPr>
            <p:nvPr/>
          </p:nvCxnSpPr>
          <p:spPr>
            <a:xfrm flipH="1">
              <a:off x="7535414" y="3062027"/>
              <a:ext cx="311614" cy="2786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01C8E33C-983A-B2C1-57F4-B627E30AC03B}"/>
                </a:ext>
              </a:extLst>
            </p:cNvPr>
            <p:cNvCxnSpPr>
              <a:cxnSpLocks/>
              <a:stCxn id="199" idx="2"/>
              <a:endCxn id="201" idx="0"/>
            </p:cNvCxnSpPr>
            <p:nvPr/>
          </p:nvCxnSpPr>
          <p:spPr>
            <a:xfrm>
              <a:off x="7535414" y="2662313"/>
              <a:ext cx="0" cy="678347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A93848E-B1AF-F9FB-D134-D8857CDBCD01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if-then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832786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AEB09A-90C9-E427-9C30-92F7CC068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E903AA-9530-EDE6-2F4F-BB1E144FCC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A285B12C-93A5-B8A2-120D-B7A3FC16A0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F7EFBF75-B3C9-4C22-F4A2-09E096F99D7C}"/>
              </a:ext>
            </a:extLst>
          </p:cNvPr>
          <p:cNvSpPr/>
          <p:nvPr/>
        </p:nvSpPr>
        <p:spPr>
          <a:xfrm>
            <a:off x="9187575" y="2869858"/>
            <a:ext cx="2037244" cy="2164713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48C2F728-B535-0BFA-9EB5-7A222E8CBE8F}"/>
              </a:ext>
            </a:extLst>
          </p:cNvPr>
          <p:cNvSpPr/>
          <p:nvPr/>
        </p:nvSpPr>
        <p:spPr>
          <a:xfrm>
            <a:off x="9995850" y="3341445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A371436E-3827-EBAB-7034-4B7CFB26FEE8}"/>
              </a:ext>
            </a:extLst>
          </p:cNvPr>
          <p:cNvSpPr/>
          <p:nvPr/>
        </p:nvSpPr>
        <p:spPr>
          <a:xfrm>
            <a:off x="10418456" y="3999238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AF6AFA9C-4B85-03D8-6584-E3310C9CA2CA}"/>
              </a:ext>
            </a:extLst>
          </p:cNvPr>
          <p:cNvSpPr/>
          <p:nvPr/>
        </p:nvSpPr>
        <p:spPr>
          <a:xfrm>
            <a:off x="9993938" y="4633052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03603565-E358-31DB-6E38-15E543BED1C2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10208108" y="3613396"/>
            <a:ext cx="422606" cy="385841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B197D7A-DF0F-C83C-DDB0-CBFEA594C55C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flipH="1">
            <a:off x="10206197" y="4271189"/>
            <a:ext cx="424518" cy="3618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5BC2303A-0598-01D4-49BF-86A076DDB392}"/>
              </a:ext>
            </a:extLst>
          </p:cNvPr>
          <p:cNvSpPr/>
          <p:nvPr/>
        </p:nvSpPr>
        <p:spPr>
          <a:xfrm>
            <a:off x="9565625" y="4004491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1AC9A999-D792-D1E1-E243-62D9E741FC19}"/>
              </a:ext>
            </a:extLst>
          </p:cNvPr>
          <p:cNvCxnSpPr>
            <a:cxnSpLocks/>
            <a:stCxn id="187" idx="2"/>
            <a:endCxn id="192" idx="0"/>
          </p:cNvCxnSpPr>
          <p:nvPr/>
        </p:nvCxnSpPr>
        <p:spPr>
          <a:xfrm flipH="1">
            <a:off x="9777884" y="3613396"/>
            <a:ext cx="430224" cy="39109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CD1C9F24-A241-C2FA-A25C-F89E9647B1BD}"/>
              </a:ext>
            </a:extLst>
          </p:cNvPr>
          <p:cNvCxnSpPr>
            <a:cxnSpLocks/>
            <a:stCxn id="192" idx="2"/>
            <a:endCxn id="189" idx="0"/>
          </p:cNvCxnSpPr>
          <p:nvPr/>
        </p:nvCxnSpPr>
        <p:spPr>
          <a:xfrm>
            <a:off x="9777884" y="4276442"/>
            <a:ext cx="428313" cy="35661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94A73CDE-AF76-41F6-42BE-C6FF24F34073}"/>
              </a:ext>
            </a:extLst>
          </p:cNvPr>
          <p:cNvSpPr txBox="1"/>
          <p:nvPr/>
        </p:nvSpPr>
        <p:spPr>
          <a:xfrm>
            <a:off x="9187575" y="2927735"/>
            <a:ext cx="2037244" cy="37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if-then-else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61D7B307-B274-EAD8-2DFD-E88EC22822B4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9CD33712-22E3-95DB-CDEC-89789903F0D5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EE243D98-2875-BD8F-3183-50E6F22581CA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8A0FDF98-26B0-1ABB-BD03-A5FB6453FCB9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12457A0-FB67-1C87-3DE0-52FCF5929E27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738C05ED-9003-8239-D037-0C453A1C9842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FF0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01B162BC-475B-DF8A-E862-6D8C0A29804F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106E5E79-DCF8-9B90-58B9-18508D89C155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5C83E74E-A72C-587C-E029-DBFB1ECC943A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solidFill>
                <a:srgbClr val="FFC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E1A001C7-A67B-4C5D-C91F-9B005C8DEBFB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51C05B0-CD67-6341-30BA-ABAFB18C0AB2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8A1C0C0D-6810-A58E-335F-C5B900BE699D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FF0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953EB971-91BD-08D8-B6B7-27209E773226}"/>
              </a:ext>
            </a:extLst>
          </p:cNvPr>
          <p:cNvGrpSpPr/>
          <p:nvPr/>
        </p:nvGrpSpPr>
        <p:grpSpPr>
          <a:xfrm>
            <a:off x="1699467" y="1787502"/>
            <a:ext cx="2037246" cy="2164713"/>
            <a:chOff x="6930644" y="2091683"/>
            <a:chExt cx="1495426" cy="158899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7763D228-90D8-A8AF-BB1F-D26A549D4E64}"/>
                </a:ext>
              </a:extLst>
            </p:cNvPr>
            <p:cNvSpPr/>
            <p:nvPr/>
          </p:nvSpPr>
          <p:spPr>
            <a:xfrm>
              <a:off x="6930646" y="2091683"/>
              <a:ext cx="1495424" cy="1588992"/>
            </a:xfrm>
            <a:prstGeom prst="rect">
              <a:avLst/>
            </a:prstGeom>
            <a:solidFill>
              <a:srgbClr val="78909C">
                <a:lumMod val="60000"/>
                <a:lumOff val="40000"/>
              </a:srgbClr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id="{62A63ED4-1770-EBA3-010E-F431A165DCCB}"/>
                </a:ext>
              </a:extLst>
            </p:cNvPr>
            <p:cNvSpPr/>
            <p:nvPr/>
          </p:nvSpPr>
          <p:spPr>
            <a:xfrm>
              <a:off x="7379607" y="2462689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0" name="Rounded Rectangle 199">
              <a:extLst>
                <a:ext uri="{FF2B5EF4-FFF2-40B4-BE49-F238E27FC236}">
                  <a16:creationId xmlns:a16="http://schemas.microsoft.com/office/drawing/2014/main" id="{A4F1A9B6-5B16-8A08-136D-708C6390C74B}"/>
                </a:ext>
              </a:extLst>
            </p:cNvPr>
            <p:cNvSpPr/>
            <p:nvPr/>
          </p:nvSpPr>
          <p:spPr>
            <a:xfrm>
              <a:off x="7691221" y="2862403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1" name="Rounded Rectangle 200">
              <a:extLst>
                <a:ext uri="{FF2B5EF4-FFF2-40B4-BE49-F238E27FC236}">
                  <a16:creationId xmlns:a16="http://schemas.microsoft.com/office/drawing/2014/main" id="{34165E5D-48B9-2DBC-E7AE-26891135ACEC}"/>
                </a:ext>
              </a:extLst>
            </p:cNvPr>
            <p:cNvSpPr/>
            <p:nvPr/>
          </p:nvSpPr>
          <p:spPr>
            <a:xfrm>
              <a:off x="7379607" y="3340660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21589547-9DAF-E283-9DEF-991DA3E6FC17}"/>
                </a:ext>
              </a:extLst>
            </p:cNvPr>
            <p:cNvCxnSpPr>
              <a:cxnSpLocks/>
              <a:stCxn id="199" idx="2"/>
              <a:endCxn id="200" idx="0"/>
            </p:cNvCxnSpPr>
            <p:nvPr/>
          </p:nvCxnSpPr>
          <p:spPr>
            <a:xfrm>
              <a:off x="7535414" y="2662313"/>
              <a:ext cx="311614" cy="200090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B00858E3-0EAE-F0D1-5388-AE0DD3C4E858}"/>
                </a:ext>
              </a:extLst>
            </p:cNvPr>
            <p:cNvCxnSpPr>
              <a:cxnSpLocks/>
              <a:stCxn id="200" idx="2"/>
              <a:endCxn id="201" idx="0"/>
            </p:cNvCxnSpPr>
            <p:nvPr/>
          </p:nvCxnSpPr>
          <p:spPr>
            <a:xfrm flipH="1">
              <a:off x="7535414" y="3062027"/>
              <a:ext cx="311614" cy="2786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5BE98472-7154-2747-B6A6-EB22280159B6}"/>
                </a:ext>
              </a:extLst>
            </p:cNvPr>
            <p:cNvCxnSpPr>
              <a:cxnSpLocks/>
              <a:stCxn id="199" idx="2"/>
              <a:endCxn id="201" idx="0"/>
            </p:cNvCxnSpPr>
            <p:nvPr/>
          </p:nvCxnSpPr>
          <p:spPr>
            <a:xfrm>
              <a:off x="7535414" y="2662313"/>
              <a:ext cx="0" cy="678347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FAFA9435-FCA9-0730-E651-C90B6CA61AE2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if-then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73928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A35F7-9A1A-0CEB-21CD-14FB42F11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DB0465-E185-EB1E-46B6-3211049F4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8370015B-1007-04EE-7669-BA328DC72A9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F359580A-6BF7-6B7D-E10B-567D7588DAF9}"/>
              </a:ext>
            </a:extLst>
          </p:cNvPr>
          <p:cNvSpPr/>
          <p:nvPr/>
        </p:nvSpPr>
        <p:spPr>
          <a:xfrm>
            <a:off x="9187575" y="2869858"/>
            <a:ext cx="2037244" cy="2164713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2AF425E5-9DE6-CEB4-72C5-F16CB626F6DC}"/>
              </a:ext>
            </a:extLst>
          </p:cNvPr>
          <p:cNvSpPr/>
          <p:nvPr/>
        </p:nvSpPr>
        <p:spPr>
          <a:xfrm>
            <a:off x="9995850" y="3341445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B60A8FF6-AB13-2866-359D-D3D44ED33534}"/>
              </a:ext>
            </a:extLst>
          </p:cNvPr>
          <p:cNvSpPr/>
          <p:nvPr/>
        </p:nvSpPr>
        <p:spPr>
          <a:xfrm>
            <a:off x="10418456" y="3999238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4928A5B8-FBB5-E5CD-C987-339486F338D5}"/>
              </a:ext>
            </a:extLst>
          </p:cNvPr>
          <p:cNvSpPr/>
          <p:nvPr/>
        </p:nvSpPr>
        <p:spPr>
          <a:xfrm>
            <a:off x="9993938" y="4633052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30BA2BF2-8903-A32C-C982-55DC5B8068E8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10208108" y="3613396"/>
            <a:ext cx="422606" cy="385841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9DD585EC-3886-A6DE-873C-D6C22B220640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flipH="1">
            <a:off x="10206197" y="4271189"/>
            <a:ext cx="424518" cy="3618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05C9EFAF-E997-D709-9D77-D3E725DF1832}"/>
              </a:ext>
            </a:extLst>
          </p:cNvPr>
          <p:cNvSpPr/>
          <p:nvPr/>
        </p:nvSpPr>
        <p:spPr>
          <a:xfrm>
            <a:off x="9565625" y="4004491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1CB3879B-4464-AE15-E0B2-8ED21126D563}"/>
              </a:ext>
            </a:extLst>
          </p:cNvPr>
          <p:cNvCxnSpPr>
            <a:cxnSpLocks/>
            <a:stCxn id="187" idx="2"/>
            <a:endCxn id="192" idx="0"/>
          </p:cNvCxnSpPr>
          <p:nvPr/>
        </p:nvCxnSpPr>
        <p:spPr>
          <a:xfrm flipH="1">
            <a:off x="9777884" y="3613396"/>
            <a:ext cx="430224" cy="39109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05BA08D5-322B-4739-8E29-B2CBAF013280}"/>
              </a:ext>
            </a:extLst>
          </p:cNvPr>
          <p:cNvCxnSpPr>
            <a:cxnSpLocks/>
            <a:stCxn id="192" idx="2"/>
            <a:endCxn id="189" idx="0"/>
          </p:cNvCxnSpPr>
          <p:nvPr/>
        </p:nvCxnSpPr>
        <p:spPr>
          <a:xfrm>
            <a:off x="9777884" y="4276442"/>
            <a:ext cx="428313" cy="35661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3E9F5B65-C274-C8DA-48EF-CDA8B20546A0}"/>
              </a:ext>
            </a:extLst>
          </p:cNvPr>
          <p:cNvSpPr txBox="1"/>
          <p:nvPr/>
        </p:nvSpPr>
        <p:spPr>
          <a:xfrm>
            <a:off x="9187575" y="2927735"/>
            <a:ext cx="2037244" cy="37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if-then-else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33DADAE5-5630-A780-3D04-C44E31D2DABB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A6E5AA6B-97DF-AEE7-2994-32FB1F035E3D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6BEFB951-0E59-397B-ADD5-4866C028EC65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D4F0BF3-DA5F-B9F8-CAD5-AFE87E074BFA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D70BC5A0-E557-175B-5F47-7D0C0DDE1A2A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2D033B96-3B0D-108D-B5E3-8A60536EA151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FF0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5FCBF94-4A0F-A4C6-2FEA-421512AC77C7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F9B0A16A-3B73-B70C-DB02-7F42BB604C1F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4F3FE55C-D0E3-47BA-7000-559232FD64AC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solidFill>
                <a:srgbClr val="FFC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31F09957-B5A8-C8AD-D626-8AA92AF6C39A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18BDFECC-4873-DC05-1994-8FA8B821A542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4A75A022-FC95-83A1-D3EC-C440EC2B24B8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FF0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842087F1-011F-2211-9B5E-3466973E80A6}"/>
              </a:ext>
            </a:extLst>
          </p:cNvPr>
          <p:cNvGrpSpPr/>
          <p:nvPr/>
        </p:nvGrpSpPr>
        <p:grpSpPr>
          <a:xfrm>
            <a:off x="1699467" y="1787502"/>
            <a:ext cx="2037246" cy="2164713"/>
            <a:chOff x="6930644" y="2091683"/>
            <a:chExt cx="1495426" cy="1588992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4CAC93DB-C7AA-904D-467C-6DA82B53E114}"/>
                </a:ext>
              </a:extLst>
            </p:cNvPr>
            <p:cNvSpPr/>
            <p:nvPr/>
          </p:nvSpPr>
          <p:spPr>
            <a:xfrm>
              <a:off x="6930646" y="2091683"/>
              <a:ext cx="1495424" cy="1588992"/>
            </a:xfrm>
            <a:prstGeom prst="rect">
              <a:avLst/>
            </a:prstGeom>
            <a:solidFill>
              <a:srgbClr val="78909C">
                <a:lumMod val="60000"/>
                <a:lumOff val="40000"/>
              </a:srgbClr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99" name="Rounded Rectangle 198">
              <a:extLst>
                <a:ext uri="{FF2B5EF4-FFF2-40B4-BE49-F238E27FC236}">
                  <a16:creationId xmlns:a16="http://schemas.microsoft.com/office/drawing/2014/main" id="{B1E63891-2F5E-E477-45F1-3AB05D3BAD31}"/>
                </a:ext>
              </a:extLst>
            </p:cNvPr>
            <p:cNvSpPr/>
            <p:nvPr/>
          </p:nvSpPr>
          <p:spPr>
            <a:xfrm>
              <a:off x="7379607" y="2462689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0" name="Rounded Rectangle 199">
              <a:extLst>
                <a:ext uri="{FF2B5EF4-FFF2-40B4-BE49-F238E27FC236}">
                  <a16:creationId xmlns:a16="http://schemas.microsoft.com/office/drawing/2014/main" id="{653908DA-5C5D-5698-CA17-A0E87C67DD75}"/>
                </a:ext>
              </a:extLst>
            </p:cNvPr>
            <p:cNvSpPr/>
            <p:nvPr/>
          </p:nvSpPr>
          <p:spPr>
            <a:xfrm>
              <a:off x="7691221" y="2862403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01" name="Rounded Rectangle 200">
              <a:extLst>
                <a:ext uri="{FF2B5EF4-FFF2-40B4-BE49-F238E27FC236}">
                  <a16:creationId xmlns:a16="http://schemas.microsoft.com/office/drawing/2014/main" id="{5CE24343-7BCB-B99B-CDC7-704D8DC082C8}"/>
                </a:ext>
              </a:extLst>
            </p:cNvPr>
            <p:cNvSpPr/>
            <p:nvPr/>
          </p:nvSpPr>
          <p:spPr>
            <a:xfrm>
              <a:off x="7379607" y="3340660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02" name="Straight Arrow Connector 201">
              <a:extLst>
                <a:ext uri="{FF2B5EF4-FFF2-40B4-BE49-F238E27FC236}">
                  <a16:creationId xmlns:a16="http://schemas.microsoft.com/office/drawing/2014/main" id="{85C83CED-A854-5ECB-7AC6-32895484E9D8}"/>
                </a:ext>
              </a:extLst>
            </p:cNvPr>
            <p:cNvCxnSpPr>
              <a:cxnSpLocks/>
              <a:stCxn id="199" idx="2"/>
              <a:endCxn id="200" idx="0"/>
            </p:cNvCxnSpPr>
            <p:nvPr/>
          </p:nvCxnSpPr>
          <p:spPr>
            <a:xfrm>
              <a:off x="7535414" y="2662313"/>
              <a:ext cx="311614" cy="200090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203" name="Straight Arrow Connector 202">
              <a:extLst>
                <a:ext uri="{FF2B5EF4-FFF2-40B4-BE49-F238E27FC236}">
                  <a16:creationId xmlns:a16="http://schemas.microsoft.com/office/drawing/2014/main" id="{73391A63-3C2D-6D89-3F49-F8A61983D55C}"/>
                </a:ext>
              </a:extLst>
            </p:cNvPr>
            <p:cNvCxnSpPr>
              <a:cxnSpLocks/>
              <a:stCxn id="200" idx="2"/>
              <a:endCxn id="201" idx="0"/>
            </p:cNvCxnSpPr>
            <p:nvPr/>
          </p:nvCxnSpPr>
          <p:spPr>
            <a:xfrm flipH="1">
              <a:off x="7535414" y="3062027"/>
              <a:ext cx="311614" cy="2786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FC2B73C3-C02E-6DA9-A37F-B9520E6D7C13}"/>
                </a:ext>
              </a:extLst>
            </p:cNvPr>
            <p:cNvCxnSpPr>
              <a:cxnSpLocks/>
              <a:stCxn id="199" idx="2"/>
              <a:endCxn id="201" idx="0"/>
            </p:cNvCxnSpPr>
            <p:nvPr/>
          </p:nvCxnSpPr>
          <p:spPr>
            <a:xfrm>
              <a:off x="7535414" y="2662313"/>
              <a:ext cx="0" cy="678347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205" name="TextBox 204">
              <a:extLst>
                <a:ext uri="{FF2B5EF4-FFF2-40B4-BE49-F238E27FC236}">
                  <a16:creationId xmlns:a16="http://schemas.microsoft.com/office/drawing/2014/main" id="{BB44E7A8-1637-65F5-8837-96351A5273B9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if-then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280C3A4-9182-EF21-23A1-6C6A7BBBB412}"/>
              </a:ext>
            </a:extLst>
          </p:cNvPr>
          <p:cNvSpPr txBox="1"/>
          <p:nvPr/>
        </p:nvSpPr>
        <p:spPr>
          <a:xfrm>
            <a:off x="6641295" y="1969764"/>
            <a:ext cx="3230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We’re out of structures to match! This causes a failure.</a:t>
            </a:r>
          </a:p>
        </p:txBody>
      </p:sp>
    </p:spTree>
    <p:extLst>
      <p:ext uri="{BB962C8B-B14F-4D97-AF65-F5344CB8AC3E}">
        <p14:creationId xmlns:p14="http://schemas.microsoft.com/office/powerpoint/2010/main" val="42392759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F186C5-7EE5-1207-434C-951BF648FE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7106CB-4AC7-33A9-6605-D9625B12B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D7A4A5D1-8B34-0CAF-3648-195CCB6EF48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72500EC1-1AF7-2276-32F7-38855A0A1365}"/>
              </a:ext>
            </a:extLst>
          </p:cNvPr>
          <p:cNvSpPr/>
          <p:nvPr/>
        </p:nvSpPr>
        <p:spPr>
          <a:xfrm>
            <a:off x="9187575" y="2869858"/>
            <a:ext cx="2037244" cy="2164713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24F9567C-6115-344A-4CB4-95E9E3CF78DC}"/>
              </a:ext>
            </a:extLst>
          </p:cNvPr>
          <p:cNvSpPr/>
          <p:nvPr/>
        </p:nvSpPr>
        <p:spPr>
          <a:xfrm>
            <a:off x="9995850" y="3341445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D7BEFEF4-D8D2-8B55-166A-5A6AC7DB8CF5}"/>
              </a:ext>
            </a:extLst>
          </p:cNvPr>
          <p:cNvSpPr/>
          <p:nvPr/>
        </p:nvSpPr>
        <p:spPr>
          <a:xfrm>
            <a:off x="10418456" y="3999238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3948036D-B6B6-BBAC-56AC-F4C93875FDB9}"/>
              </a:ext>
            </a:extLst>
          </p:cNvPr>
          <p:cNvSpPr/>
          <p:nvPr/>
        </p:nvSpPr>
        <p:spPr>
          <a:xfrm>
            <a:off x="9993938" y="4633052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2229655-08CF-8689-9901-19A82ACB254F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10208108" y="3613396"/>
            <a:ext cx="422606" cy="385841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06004F3-028B-AD2D-48BA-6AC4861B6414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flipH="1">
            <a:off x="10206197" y="4271189"/>
            <a:ext cx="424518" cy="3618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C078DF7A-E753-1572-8992-9AB4E77FAFC2}"/>
              </a:ext>
            </a:extLst>
          </p:cNvPr>
          <p:cNvSpPr/>
          <p:nvPr/>
        </p:nvSpPr>
        <p:spPr>
          <a:xfrm>
            <a:off x="9565625" y="4004491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45CD245-1C77-0261-BBB2-D4D9D83EE4DF}"/>
              </a:ext>
            </a:extLst>
          </p:cNvPr>
          <p:cNvCxnSpPr>
            <a:cxnSpLocks/>
            <a:stCxn id="187" idx="2"/>
            <a:endCxn id="192" idx="0"/>
          </p:cNvCxnSpPr>
          <p:nvPr/>
        </p:nvCxnSpPr>
        <p:spPr>
          <a:xfrm flipH="1">
            <a:off x="9777884" y="3613396"/>
            <a:ext cx="430224" cy="39109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7FD5A4E-9BAE-D913-D260-67E3371E8CD1}"/>
              </a:ext>
            </a:extLst>
          </p:cNvPr>
          <p:cNvCxnSpPr>
            <a:cxnSpLocks/>
            <a:stCxn id="192" idx="2"/>
            <a:endCxn id="189" idx="0"/>
          </p:cNvCxnSpPr>
          <p:nvPr/>
        </p:nvCxnSpPr>
        <p:spPr>
          <a:xfrm>
            <a:off x="9777884" y="4276442"/>
            <a:ext cx="428313" cy="35661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ED359FCE-FCE3-6FC4-8C4E-CB531101D001}"/>
              </a:ext>
            </a:extLst>
          </p:cNvPr>
          <p:cNvSpPr txBox="1"/>
          <p:nvPr/>
        </p:nvSpPr>
        <p:spPr>
          <a:xfrm>
            <a:off x="9187575" y="2927735"/>
            <a:ext cx="2037244" cy="37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if-then-else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7BABC9B-2C66-401D-3C98-557BA4FC8364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D0FA9484-22B2-EE7A-9E8A-9658DA943CD2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B61EF6D7-39FE-F437-C928-94C492852426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21A6D98A-2FDB-E87E-066B-5867A6949BC4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59B4FB54-42B7-85D9-250D-715FBB1CD9CF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96A3DC58-1024-BB41-DBE9-FC4C39F86D1D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6C7E579A-9567-805E-ECB1-EF2D487BCF93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1AD14598-C0CC-32F1-88FF-EE09D226E795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B8D394B1-D5B8-0FE7-D03C-5EE4543F7795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3D4827E2-7EDD-4D4D-A82B-61E6387778A4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4D2B776C-E525-0907-8D0F-71C7B3400DA9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E000D0EB-ABDC-64BF-8977-2BDE18A8B8C5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177998A-E8D3-D8BC-F700-E1DB94612ABF}"/>
              </a:ext>
            </a:extLst>
          </p:cNvPr>
          <p:cNvSpPr txBox="1"/>
          <p:nvPr/>
        </p:nvSpPr>
        <p:spPr>
          <a:xfrm>
            <a:off x="2612040" y="2666411"/>
            <a:ext cx="286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Pretend this edge does not exist (“virtualization”)</a:t>
            </a:r>
          </a:p>
        </p:txBody>
      </p:sp>
    </p:spTree>
    <p:extLst>
      <p:ext uri="{BB962C8B-B14F-4D97-AF65-F5344CB8AC3E}">
        <p14:creationId xmlns:p14="http://schemas.microsoft.com/office/powerpoint/2010/main" val="2433515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2DA06-AAA6-E84B-A579-7612B9C950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591D15C-D2D5-BC6C-B10A-EA766DCE4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F6D3D8FD-4059-F12F-0309-9B397116CD7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8AD673FE-A47D-5652-749A-211B99640456}"/>
              </a:ext>
            </a:extLst>
          </p:cNvPr>
          <p:cNvSpPr/>
          <p:nvPr/>
        </p:nvSpPr>
        <p:spPr>
          <a:xfrm>
            <a:off x="9187575" y="2869858"/>
            <a:ext cx="2037244" cy="2164713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11ABE1CA-3DB7-BA11-1359-344B89FF2284}"/>
              </a:ext>
            </a:extLst>
          </p:cNvPr>
          <p:cNvSpPr/>
          <p:nvPr/>
        </p:nvSpPr>
        <p:spPr>
          <a:xfrm>
            <a:off x="9995850" y="3341445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502947F5-8C0D-095A-6086-BF1E923408AD}"/>
              </a:ext>
            </a:extLst>
          </p:cNvPr>
          <p:cNvSpPr/>
          <p:nvPr/>
        </p:nvSpPr>
        <p:spPr>
          <a:xfrm>
            <a:off x="10418456" y="3999238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D23A7A4D-DB29-C6CA-51DE-D986D4585F21}"/>
              </a:ext>
            </a:extLst>
          </p:cNvPr>
          <p:cNvSpPr/>
          <p:nvPr/>
        </p:nvSpPr>
        <p:spPr>
          <a:xfrm>
            <a:off x="9993938" y="4633052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1156E923-074C-CB10-BEEE-2B7EBD014BD9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10208108" y="3613396"/>
            <a:ext cx="422606" cy="385841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E1D5FD3-6468-93FF-323B-E39D2D4DD2E0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flipH="1">
            <a:off x="10206197" y="4271189"/>
            <a:ext cx="424518" cy="3618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E9115254-B292-07B1-4178-CBA6BECB6356}"/>
              </a:ext>
            </a:extLst>
          </p:cNvPr>
          <p:cNvSpPr/>
          <p:nvPr/>
        </p:nvSpPr>
        <p:spPr>
          <a:xfrm>
            <a:off x="9565625" y="4004491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D2E72C8A-3944-9616-B982-4D3CFA58263E}"/>
              </a:ext>
            </a:extLst>
          </p:cNvPr>
          <p:cNvCxnSpPr>
            <a:cxnSpLocks/>
            <a:stCxn id="187" idx="2"/>
            <a:endCxn id="192" idx="0"/>
          </p:cNvCxnSpPr>
          <p:nvPr/>
        </p:nvCxnSpPr>
        <p:spPr>
          <a:xfrm flipH="1">
            <a:off x="9777884" y="3613396"/>
            <a:ext cx="430224" cy="39109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DD18805E-8E2C-22D2-C021-4045D414CB42}"/>
              </a:ext>
            </a:extLst>
          </p:cNvPr>
          <p:cNvCxnSpPr>
            <a:cxnSpLocks/>
            <a:stCxn id="192" idx="2"/>
            <a:endCxn id="189" idx="0"/>
          </p:cNvCxnSpPr>
          <p:nvPr/>
        </p:nvCxnSpPr>
        <p:spPr>
          <a:xfrm>
            <a:off x="9777884" y="4276442"/>
            <a:ext cx="428313" cy="35661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65B6F3C3-5962-C5C9-799A-159A34D19942}"/>
              </a:ext>
            </a:extLst>
          </p:cNvPr>
          <p:cNvSpPr txBox="1"/>
          <p:nvPr/>
        </p:nvSpPr>
        <p:spPr>
          <a:xfrm>
            <a:off x="9187575" y="2927735"/>
            <a:ext cx="2037244" cy="37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if-then-else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C4342792-8C42-4537-C733-0802D48A9188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7FF42864-932A-46FC-EE21-C405CD4D3BA0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C0EB2FF5-5E92-280B-7047-A53814A591BC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FD622A0A-67B8-8FA5-0BA0-723B5A7B2E7A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4BBB3852-C042-8FEC-19BA-BD863D4F78DD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879DCC6A-9A55-CF75-4981-C2E5940DDCD0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B5252FEF-98E5-6B60-742A-D1DF7400E2E8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9756D8C6-FA19-560D-E8A3-BC4D003793E3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FFE4818D-2CBE-E422-D3FC-7A38022A33C2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63DACCC6-AB64-C67B-5D55-2A3C332A732C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B8B669D8-D405-E928-A5C2-959127D1C9CF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7BD30E76-691C-599F-5A1D-7B05C270D4D4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E9BCC49A-4838-21D2-1F17-D878D6A17D1B}"/>
              </a:ext>
            </a:extLst>
          </p:cNvPr>
          <p:cNvSpPr txBox="1"/>
          <p:nvPr/>
        </p:nvSpPr>
        <p:spPr>
          <a:xfrm>
            <a:off x="2612040" y="2666411"/>
            <a:ext cx="286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Pretend this edge does not exist (“virtualization”)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CB6BCA7-356C-AAEF-898C-2D8438DDC29F}"/>
              </a:ext>
            </a:extLst>
          </p:cNvPr>
          <p:cNvGrpSpPr/>
          <p:nvPr/>
        </p:nvGrpSpPr>
        <p:grpSpPr>
          <a:xfrm>
            <a:off x="2953456" y="1550407"/>
            <a:ext cx="1495426" cy="1033777"/>
            <a:chOff x="6930644" y="2091683"/>
            <a:chExt cx="1495426" cy="10066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EB22F8B-91C6-4199-C458-6A2AA81D8803}"/>
                </a:ext>
              </a:extLst>
            </p:cNvPr>
            <p:cNvSpPr/>
            <p:nvPr/>
          </p:nvSpPr>
          <p:spPr>
            <a:xfrm>
              <a:off x="6930646" y="2091683"/>
              <a:ext cx="1495424" cy="1006625"/>
            </a:xfrm>
            <a:prstGeom prst="rect">
              <a:avLst/>
            </a:prstGeom>
            <a:solidFill>
              <a:srgbClr val="78909C">
                <a:lumMod val="60000"/>
                <a:lumOff val="40000"/>
              </a:srgbClr>
            </a:solidFill>
            <a:ln w="254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14F8E06-C4BC-138B-59C5-D95ECD6DB051}"/>
                </a:ext>
              </a:extLst>
            </p:cNvPr>
            <p:cNvSpPr/>
            <p:nvPr/>
          </p:nvSpPr>
          <p:spPr>
            <a:xfrm>
              <a:off x="7507123" y="2463155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4B0C49E-C61D-8A0A-2B5E-89010D95C5D2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7662930" y="2662779"/>
              <a:ext cx="0" cy="287790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A3420D4-BE69-8969-9BD1-D06A3A1A1BEC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sequence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8777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A57B6-125A-BE7A-EC5C-9EB5222BE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D87FDF3-5548-0984-D400-ADD562D5E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7A9B67A5-F092-097A-4648-EB051B536E5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B4C43046-CB9C-BDCA-C2F2-BFE56E4836CA}"/>
              </a:ext>
            </a:extLst>
          </p:cNvPr>
          <p:cNvSpPr/>
          <p:nvPr/>
        </p:nvSpPr>
        <p:spPr>
          <a:xfrm>
            <a:off x="9187575" y="2869858"/>
            <a:ext cx="2037244" cy="2164713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85D95C78-D8AA-BF85-37C8-E3DDFA917C51}"/>
              </a:ext>
            </a:extLst>
          </p:cNvPr>
          <p:cNvSpPr/>
          <p:nvPr/>
        </p:nvSpPr>
        <p:spPr>
          <a:xfrm>
            <a:off x="9995850" y="3341445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2B9B864C-18F4-4C97-FF1B-E1A54119E115}"/>
              </a:ext>
            </a:extLst>
          </p:cNvPr>
          <p:cNvSpPr/>
          <p:nvPr/>
        </p:nvSpPr>
        <p:spPr>
          <a:xfrm>
            <a:off x="10418456" y="3999238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9D7C6D40-3C7F-EB75-248C-6E2E934C91BD}"/>
              </a:ext>
            </a:extLst>
          </p:cNvPr>
          <p:cNvSpPr/>
          <p:nvPr/>
        </p:nvSpPr>
        <p:spPr>
          <a:xfrm>
            <a:off x="9993938" y="4633052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5CB3C427-027A-4B9F-C041-99A75523A978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10208108" y="3613396"/>
            <a:ext cx="422606" cy="385841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BA5A9D37-A4C7-9257-EE9F-C45A668D64E1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flipH="1">
            <a:off x="10206197" y="4271189"/>
            <a:ext cx="424518" cy="3618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3FFFF7AA-41ED-7BAB-E8F6-BAE9B40B5F7F}"/>
              </a:ext>
            </a:extLst>
          </p:cNvPr>
          <p:cNvSpPr/>
          <p:nvPr/>
        </p:nvSpPr>
        <p:spPr>
          <a:xfrm>
            <a:off x="9565625" y="4004491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1EBC5693-E998-11F1-EC83-E73F26CD8FA5}"/>
              </a:ext>
            </a:extLst>
          </p:cNvPr>
          <p:cNvCxnSpPr>
            <a:cxnSpLocks/>
            <a:stCxn id="187" idx="2"/>
            <a:endCxn id="192" idx="0"/>
          </p:cNvCxnSpPr>
          <p:nvPr/>
        </p:nvCxnSpPr>
        <p:spPr>
          <a:xfrm flipH="1">
            <a:off x="9777884" y="3613396"/>
            <a:ext cx="430224" cy="39109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84E11EBA-E0CD-4BEB-5F29-34756BF63540}"/>
              </a:ext>
            </a:extLst>
          </p:cNvPr>
          <p:cNvCxnSpPr>
            <a:cxnSpLocks/>
            <a:stCxn id="192" idx="2"/>
            <a:endCxn id="189" idx="0"/>
          </p:cNvCxnSpPr>
          <p:nvPr/>
        </p:nvCxnSpPr>
        <p:spPr>
          <a:xfrm>
            <a:off x="9777884" y="4276442"/>
            <a:ext cx="428313" cy="35661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374443DE-7BA0-2F06-984D-A559F7ABAFDB}"/>
              </a:ext>
            </a:extLst>
          </p:cNvPr>
          <p:cNvSpPr txBox="1"/>
          <p:nvPr/>
        </p:nvSpPr>
        <p:spPr>
          <a:xfrm>
            <a:off x="9187575" y="2927735"/>
            <a:ext cx="2037244" cy="37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if-then-else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48FDF401-5919-C684-DCCF-B80B2C95E383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5F8A7E34-27DF-40D8-0BFF-DACC91986F90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F9B00F9A-DDE1-5138-A22D-6F25DA995FD6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BC8E6422-B140-9CB6-FC2C-2090EA665A5A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DFDECE2D-043A-FE37-6C39-A0364B588F71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BCAE81B6-2E78-A5F1-43FE-B57387428747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03366E5-3C13-8D3C-CF67-0DD4F725CD81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8DFE6197-020E-FB6C-8795-81F9019CDDD3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4C1AA6F0-8FF4-9AE6-75A1-138BAD9AF333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solidFill>
                <a:srgbClr val="FFC00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4C7E3EAC-EAC4-3F59-E5B4-88514A4264FD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5A467CAB-E77B-939D-65A1-0ACC8187095F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FFC000"/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95D9BA84-28B6-1EC1-503F-7651B2D8DD72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06381248-DE5C-34BC-C9F5-18F5D73C56B6}"/>
              </a:ext>
            </a:extLst>
          </p:cNvPr>
          <p:cNvSpPr txBox="1"/>
          <p:nvPr/>
        </p:nvSpPr>
        <p:spPr>
          <a:xfrm>
            <a:off x="2612040" y="2666411"/>
            <a:ext cx="286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Pretend this edge does not exist (“virtualization”)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BB06F92-C12B-2EA7-AB41-4B658BCACC6E}"/>
              </a:ext>
            </a:extLst>
          </p:cNvPr>
          <p:cNvGrpSpPr/>
          <p:nvPr/>
        </p:nvGrpSpPr>
        <p:grpSpPr>
          <a:xfrm>
            <a:off x="2953456" y="1550407"/>
            <a:ext cx="1495426" cy="1033777"/>
            <a:chOff x="6930644" y="2091683"/>
            <a:chExt cx="1495426" cy="10066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8B8E00A-6C98-B6DC-8F68-91C1B2FF9162}"/>
                </a:ext>
              </a:extLst>
            </p:cNvPr>
            <p:cNvSpPr/>
            <p:nvPr/>
          </p:nvSpPr>
          <p:spPr>
            <a:xfrm>
              <a:off x="6930646" y="2091683"/>
              <a:ext cx="1495424" cy="1006625"/>
            </a:xfrm>
            <a:prstGeom prst="rect">
              <a:avLst/>
            </a:prstGeom>
            <a:solidFill>
              <a:srgbClr val="78909C">
                <a:lumMod val="60000"/>
                <a:lumOff val="40000"/>
              </a:srgbClr>
            </a:solidFill>
            <a:ln w="25400" cap="flat" cmpd="sng" algn="ctr">
              <a:solidFill>
                <a:srgbClr val="FFC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6C56B1DF-60E9-8AC7-780C-53460A9D1AB5}"/>
                </a:ext>
              </a:extLst>
            </p:cNvPr>
            <p:cNvSpPr/>
            <p:nvPr/>
          </p:nvSpPr>
          <p:spPr>
            <a:xfrm>
              <a:off x="7507123" y="2463155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548A373-88B4-879C-DF9F-A4EFAAC95E0E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7662930" y="2662779"/>
              <a:ext cx="0" cy="287790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E6E63C-9F14-048B-A907-422A422127CC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sequence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7581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8206F4-5912-D1E4-858D-8E50F6A3E4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EA70D51-893C-4C80-6413-A1F2BD9E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Talk Goals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F028152-8860-6C7E-57D8-C7424C3968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REBELLION</a:t>
            </a:r>
            <a:r>
              <a:rPr lang="en-US" sz="2400" dirty="0"/>
              <a:t> and demand better decompilers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OR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Give our </a:t>
            </a:r>
            <a:r>
              <a:rPr lang="en-US" sz="2400" b="1" dirty="0" err="1"/>
              <a:t>angr</a:t>
            </a:r>
            <a:r>
              <a:rPr lang="en-US" sz="2400" b="1" dirty="0"/>
              <a:t> decompiler </a:t>
            </a:r>
            <a:r>
              <a:rPr lang="en-US" sz="2400" dirty="0"/>
              <a:t>a shot 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2E760AB1-6A16-2E6B-EF0C-3566CA1A15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0;p13">
            <a:extLst>
              <a:ext uri="{FF2B5EF4-FFF2-40B4-BE49-F238E27FC236}">
                <a16:creationId xmlns:a16="http://schemas.microsoft.com/office/drawing/2014/main" id="{5395820C-EC1A-D64C-BDAB-3D4980B4500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5352012" y="2649556"/>
            <a:ext cx="743988" cy="864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0073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B71A09-FC5C-58E2-6160-3DC44BBD2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CCA0A7-D417-734A-36FF-87F747382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51B6C983-1FBC-8BE6-93F1-958920C065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Rectangle 185">
            <a:extLst>
              <a:ext uri="{FF2B5EF4-FFF2-40B4-BE49-F238E27FC236}">
                <a16:creationId xmlns:a16="http://schemas.microsoft.com/office/drawing/2014/main" id="{6DAB4CA2-07E9-677C-C4F8-F8B3B5E89798}"/>
              </a:ext>
            </a:extLst>
          </p:cNvPr>
          <p:cNvSpPr/>
          <p:nvPr/>
        </p:nvSpPr>
        <p:spPr>
          <a:xfrm>
            <a:off x="9187575" y="2869858"/>
            <a:ext cx="2037244" cy="2164713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rgbClr val="00B05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7" name="Rounded Rectangle 186">
            <a:extLst>
              <a:ext uri="{FF2B5EF4-FFF2-40B4-BE49-F238E27FC236}">
                <a16:creationId xmlns:a16="http://schemas.microsoft.com/office/drawing/2014/main" id="{9BDF8857-D845-329D-97E7-6A4BAEADFBF3}"/>
              </a:ext>
            </a:extLst>
          </p:cNvPr>
          <p:cNvSpPr/>
          <p:nvPr/>
        </p:nvSpPr>
        <p:spPr>
          <a:xfrm>
            <a:off x="9995850" y="3341445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8" name="Rounded Rectangle 187">
            <a:extLst>
              <a:ext uri="{FF2B5EF4-FFF2-40B4-BE49-F238E27FC236}">
                <a16:creationId xmlns:a16="http://schemas.microsoft.com/office/drawing/2014/main" id="{58B3AEB2-7E69-E60D-E366-3CED9686B612}"/>
              </a:ext>
            </a:extLst>
          </p:cNvPr>
          <p:cNvSpPr/>
          <p:nvPr/>
        </p:nvSpPr>
        <p:spPr>
          <a:xfrm>
            <a:off x="10418456" y="3999238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89" name="Rounded Rectangle 188">
            <a:extLst>
              <a:ext uri="{FF2B5EF4-FFF2-40B4-BE49-F238E27FC236}">
                <a16:creationId xmlns:a16="http://schemas.microsoft.com/office/drawing/2014/main" id="{3CA1099C-2EF8-A716-7571-0AD0A3E3909F}"/>
              </a:ext>
            </a:extLst>
          </p:cNvPr>
          <p:cNvSpPr/>
          <p:nvPr/>
        </p:nvSpPr>
        <p:spPr>
          <a:xfrm>
            <a:off x="9993938" y="4633052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0" name="Straight Arrow Connector 189">
            <a:extLst>
              <a:ext uri="{FF2B5EF4-FFF2-40B4-BE49-F238E27FC236}">
                <a16:creationId xmlns:a16="http://schemas.microsoft.com/office/drawing/2014/main" id="{B3BC882D-E798-4203-900F-14A452AF8592}"/>
              </a:ext>
            </a:extLst>
          </p:cNvPr>
          <p:cNvCxnSpPr>
            <a:cxnSpLocks/>
            <a:stCxn id="187" idx="2"/>
            <a:endCxn id="188" idx="0"/>
          </p:cNvCxnSpPr>
          <p:nvPr/>
        </p:nvCxnSpPr>
        <p:spPr>
          <a:xfrm>
            <a:off x="10208108" y="3613396"/>
            <a:ext cx="422606" cy="385841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4B054B71-09DB-BCAC-16BE-4AB4A0D67737}"/>
              </a:ext>
            </a:extLst>
          </p:cNvPr>
          <p:cNvCxnSpPr>
            <a:cxnSpLocks/>
            <a:stCxn id="188" idx="2"/>
            <a:endCxn id="189" idx="0"/>
          </p:cNvCxnSpPr>
          <p:nvPr/>
        </p:nvCxnSpPr>
        <p:spPr>
          <a:xfrm flipH="1">
            <a:off x="10206197" y="4271189"/>
            <a:ext cx="424518" cy="3618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2" name="Rounded Rectangle 191">
            <a:extLst>
              <a:ext uri="{FF2B5EF4-FFF2-40B4-BE49-F238E27FC236}">
                <a16:creationId xmlns:a16="http://schemas.microsoft.com/office/drawing/2014/main" id="{4C47078E-BF1C-9FF1-1D57-FF100E0A9B2A}"/>
              </a:ext>
            </a:extLst>
          </p:cNvPr>
          <p:cNvSpPr/>
          <p:nvPr/>
        </p:nvSpPr>
        <p:spPr>
          <a:xfrm>
            <a:off x="9565625" y="4004491"/>
            <a:ext cx="424518" cy="271951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193" name="Straight Arrow Connector 192">
            <a:extLst>
              <a:ext uri="{FF2B5EF4-FFF2-40B4-BE49-F238E27FC236}">
                <a16:creationId xmlns:a16="http://schemas.microsoft.com/office/drawing/2014/main" id="{F9410B3B-4BE2-AA80-8581-2011003ACC05}"/>
              </a:ext>
            </a:extLst>
          </p:cNvPr>
          <p:cNvCxnSpPr>
            <a:cxnSpLocks/>
            <a:stCxn id="187" idx="2"/>
            <a:endCxn id="192" idx="0"/>
          </p:cNvCxnSpPr>
          <p:nvPr/>
        </p:nvCxnSpPr>
        <p:spPr>
          <a:xfrm flipH="1">
            <a:off x="9777884" y="3613396"/>
            <a:ext cx="430224" cy="39109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2DFD2366-6D29-DAD3-5CA2-5A9254DEAB8C}"/>
              </a:ext>
            </a:extLst>
          </p:cNvPr>
          <p:cNvCxnSpPr>
            <a:cxnSpLocks/>
            <a:stCxn id="192" idx="2"/>
            <a:endCxn id="189" idx="0"/>
          </p:cNvCxnSpPr>
          <p:nvPr/>
        </p:nvCxnSpPr>
        <p:spPr>
          <a:xfrm>
            <a:off x="9777884" y="4276442"/>
            <a:ext cx="428313" cy="35661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195" name="TextBox 194">
            <a:extLst>
              <a:ext uri="{FF2B5EF4-FFF2-40B4-BE49-F238E27FC236}">
                <a16:creationId xmlns:a16="http://schemas.microsoft.com/office/drawing/2014/main" id="{374415CB-5A26-63FA-2F65-EF8B0DD86F5D}"/>
              </a:ext>
            </a:extLst>
          </p:cNvPr>
          <p:cNvSpPr txBox="1"/>
          <p:nvPr/>
        </p:nvSpPr>
        <p:spPr>
          <a:xfrm>
            <a:off x="9187575" y="2927735"/>
            <a:ext cx="2037244" cy="377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if-then-else</a:t>
            </a:r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A75136F6-4CA2-B4D9-0376-365728493FBF}"/>
              </a:ext>
            </a:extLst>
          </p:cNvPr>
          <p:cNvGrpSpPr/>
          <p:nvPr/>
        </p:nvGrpSpPr>
        <p:grpSpPr>
          <a:xfrm>
            <a:off x="5265602" y="1934392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C46FE8E9-63F2-36C0-C9E1-FA3BC9D33F24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BBAF7D41-AA55-D8A0-F3D9-57F48A73F6DA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DDDE695A-A675-A5FB-743F-EFF54A8686FA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638D22A2-FEE0-D40D-1C7D-520A026B9498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6AA488EC-F869-3996-299C-0AC77BEDED01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BF93A32-B706-9ECF-0060-3248249D4E80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1EDDDFE6-5637-CADA-AA31-D4965D9DD218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3E2D774D-6830-8CCE-CF49-490CA640EA42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95C22D3B-7676-6960-F736-D93E32D6D336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A58DC559-B30D-461F-36C3-C96B9FEA9A2D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931054B8-4E78-12D4-EEE2-2D3F522EC5B7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5C46688-3EB4-1922-27B1-AC801D46AF95}"/>
              </a:ext>
            </a:extLst>
          </p:cNvPr>
          <p:cNvSpPr txBox="1"/>
          <p:nvPr/>
        </p:nvSpPr>
        <p:spPr>
          <a:xfrm>
            <a:off x="2612040" y="2666411"/>
            <a:ext cx="28600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Pretend this edge does not exist (“virtualization”)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E04EA545-5D10-433A-E870-891B983D0CEE}"/>
              </a:ext>
            </a:extLst>
          </p:cNvPr>
          <p:cNvGrpSpPr/>
          <p:nvPr/>
        </p:nvGrpSpPr>
        <p:grpSpPr>
          <a:xfrm>
            <a:off x="2953456" y="1550407"/>
            <a:ext cx="1495426" cy="1033777"/>
            <a:chOff x="6930644" y="2091683"/>
            <a:chExt cx="1495426" cy="1006625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619D6955-0B05-7D77-7392-6EDC8E613C19}"/>
                </a:ext>
              </a:extLst>
            </p:cNvPr>
            <p:cNvSpPr/>
            <p:nvPr/>
          </p:nvSpPr>
          <p:spPr>
            <a:xfrm>
              <a:off x="6930646" y="2091683"/>
              <a:ext cx="1495424" cy="1006625"/>
            </a:xfrm>
            <a:prstGeom prst="rect">
              <a:avLst/>
            </a:prstGeom>
            <a:solidFill>
              <a:srgbClr val="78909C">
                <a:lumMod val="60000"/>
                <a:lumOff val="40000"/>
              </a:srgbClr>
            </a:solidFill>
            <a:ln w="25400" cap="flat" cmpd="sng" algn="ctr">
              <a:solidFill>
                <a:srgbClr val="00B05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C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FC0FE114-38A1-AC38-2F95-F4F51E2DEA0D}"/>
                </a:ext>
              </a:extLst>
            </p:cNvPr>
            <p:cNvSpPr/>
            <p:nvPr/>
          </p:nvSpPr>
          <p:spPr>
            <a:xfrm>
              <a:off x="7507123" y="2463155"/>
              <a:ext cx="311614" cy="19962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6C5518B4-6E02-AB75-083F-34B2A6D2B855}"/>
                </a:ext>
              </a:extLst>
            </p:cNvPr>
            <p:cNvCxnSpPr>
              <a:cxnSpLocks/>
              <a:stCxn id="12" idx="2"/>
            </p:cNvCxnSpPr>
            <p:nvPr/>
          </p:nvCxnSpPr>
          <p:spPr>
            <a:xfrm>
              <a:off x="7662930" y="2662779"/>
              <a:ext cx="0" cy="287790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802DE2A-EF1F-B067-0257-A3144CED054B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rPr>
                <a:t>sequence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623345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EDD162-72BD-35EC-3626-D3A9DA98E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97D041-431E-F541-4A38-B49E3D81AF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Structuring Example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19F25977-9F6A-3202-F749-0666169A327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87304C36-F647-FB93-290C-571C1FC1FCE5}"/>
              </a:ext>
            </a:extLst>
          </p:cNvPr>
          <p:cNvGrpSpPr/>
          <p:nvPr/>
        </p:nvGrpSpPr>
        <p:grpSpPr>
          <a:xfrm>
            <a:off x="1467313" y="1817660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D33DA54F-FDB0-C137-0DE9-54C28D58508D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98A2E433-AF6E-9C10-AC32-31C77F24745A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3E67B344-D1A6-21D0-1A83-41D522D2F85E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14DA6D74-43CD-7B63-5EEB-0A373B73A2C0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B3627349-4456-349D-8042-8FB843065C90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236B845C-E56F-9FA8-79AD-1F23E9666231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8D9DBE2E-024F-88AC-0367-975168BD71CA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9C3C36AE-0CD3-BAA8-1E67-12764721E7CD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A9D20A94-F041-9073-0090-A8A343D53294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chemeClr val="accent1"/>
              </a:solidFill>
              <a:prstDash val="dash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621D90EB-B0CA-0E7A-09FA-7070B28C6FF4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A79D2E52-2B12-FDBD-469A-A7AF9659E688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aphicFrame>
        <p:nvGraphicFramePr>
          <p:cNvPr id="16" name="Google Shape;387;p26">
            <a:extLst>
              <a:ext uri="{FF2B5EF4-FFF2-40B4-BE49-F238E27FC236}">
                <a16:creationId xmlns:a16="http://schemas.microsoft.com/office/drawing/2014/main" id="{96F1154A-2F2E-7D74-973A-FAEB153F57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10215038"/>
              </p:ext>
            </p:extLst>
          </p:nvPr>
        </p:nvGraphicFramePr>
        <p:xfrm>
          <a:off x="6096000" y="1945890"/>
          <a:ext cx="2825548" cy="326510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25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601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(a)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dirty="0" err="1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B;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 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(b) {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B: 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 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:a16="http://schemas.microsoft.com/office/drawing/2014/main" id="{90E7B709-3BE5-68A0-FEFE-5A0566DCDA58}"/>
              </a:ext>
            </a:extLst>
          </p:cNvPr>
          <p:cNvSpPr/>
          <p:nvPr/>
        </p:nvSpPr>
        <p:spPr>
          <a:xfrm>
            <a:off x="6131300" y="1999633"/>
            <a:ext cx="2704722" cy="715886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18DFDE3-F12B-0D3A-88D1-E72F2E8481A3}"/>
              </a:ext>
            </a:extLst>
          </p:cNvPr>
          <p:cNvSpPr/>
          <p:nvPr/>
        </p:nvSpPr>
        <p:spPr>
          <a:xfrm>
            <a:off x="6218849" y="2366487"/>
            <a:ext cx="2451803" cy="290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06DADE-2814-AAD9-47D7-6ED6CDA98D98}"/>
              </a:ext>
            </a:extLst>
          </p:cNvPr>
          <p:cNvSpPr/>
          <p:nvPr/>
        </p:nvSpPr>
        <p:spPr>
          <a:xfrm>
            <a:off x="6131300" y="2956141"/>
            <a:ext cx="2704722" cy="218006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7342C4A-D31E-B4C0-6736-C246561A29AE}"/>
              </a:ext>
            </a:extLst>
          </p:cNvPr>
          <p:cNvCxnSpPr>
            <a:cxnSpLocks/>
          </p:cNvCxnSpPr>
          <p:nvPr/>
        </p:nvCxnSpPr>
        <p:spPr>
          <a:xfrm>
            <a:off x="4179602" y="3578444"/>
            <a:ext cx="1569445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04247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B19EC2-4674-E81B-CAB7-5A87D3ABE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7DB910-57DD-7177-D4A4-A66C35EE1A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Failed Structuring Results in Gotos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4818B841-F56D-4250-1FB2-D92F3BC89C4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36D6689-D145-505A-D9A1-9D1050ABCF92}"/>
              </a:ext>
            </a:extLst>
          </p:cNvPr>
          <p:cNvGrpSpPr/>
          <p:nvPr/>
        </p:nvGrpSpPr>
        <p:grpSpPr>
          <a:xfrm>
            <a:off x="1467313" y="1817660"/>
            <a:ext cx="2073121" cy="3069742"/>
            <a:chOff x="5409294" y="1898807"/>
            <a:chExt cx="2073121" cy="3069742"/>
          </a:xfrm>
        </p:grpSpPr>
        <p:sp>
          <p:nvSpPr>
            <p:cNvPr id="176" name="Rounded Rectangle 175">
              <a:extLst>
                <a:ext uri="{FF2B5EF4-FFF2-40B4-BE49-F238E27FC236}">
                  <a16:creationId xmlns:a16="http://schemas.microsoft.com/office/drawing/2014/main" id="{EE11A8F8-3F5B-FD7F-3663-B5653F198453}"/>
                </a:ext>
              </a:extLst>
            </p:cNvPr>
            <p:cNvSpPr/>
            <p:nvPr/>
          </p:nvSpPr>
          <p:spPr>
            <a:xfrm>
              <a:off x="6793428" y="370169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77" name="Rounded Rectangle 176">
              <a:extLst>
                <a:ext uri="{FF2B5EF4-FFF2-40B4-BE49-F238E27FC236}">
                  <a16:creationId xmlns:a16="http://schemas.microsoft.com/office/drawing/2014/main" id="{8C5D4474-ABCE-D22D-E158-4556042916AC}"/>
                </a:ext>
              </a:extLst>
            </p:cNvPr>
            <p:cNvSpPr/>
            <p:nvPr/>
          </p:nvSpPr>
          <p:spPr>
            <a:xfrm>
              <a:off x="6104440" y="4566823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78" name="Straight Arrow Connector 177">
              <a:extLst>
                <a:ext uri="{FF2B5EF4-FFF2-40B4-BE49-F238E27FC236}">
                  <a16:creationId xmlns:a16="http://schemas.microsoft.com/office/drawing/2014/main" id="{A60B089C-C1D3-F6C3-01E8-B3E31326AD39}"/>
                </a:ext>
              </a:extLst>
            </p:cNvPr>
            <p:cNvCxnSpPr>
              <a:cxnSpLocks/>
              <a:stCxn id="196" idx="2"/>
              <a:endCxn id="176" idx="0"/>
            </p:cNvCxnSpPr>
            <p:nvPr/>
          </p:nvCxnSpPr>
          <p:spPr>
            <a:xfrm>
              <a:off x="6440493" y="3198392"/>
              <a:ext cx="697428" cy="503302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79" name="Straight Arrow Connector 178">
              <a:extLst>
                <a:ext uri="{FF2B5EF4-FFF2-40B4-BE49-F238E27FC236}">
                  <a16:creationId xmlns:a16="http://schemas.microsoft.com/office/drawing/2014/main" id="{B55B8EC9-C73B-C2A8-D71F-AACA1CFDC5C9}"/>
                </a:ext>
              </a:extLst>
            </p:cNvPr>
            <p:cNvCxnSpPr>
              <a:cxnSpLocks/>
              <a:stCxn id="176" idx="2"/>
              <a:endCxn id="177" idx="0"/>
            </p:cNvCxnSpPr>
            <p:nvPr/>
          </p:nvCxnSpPr>
          <p:spPr>
            <a:xfrm flipH="1">
              <a:off x="6448934" y="4103420"/>
              <a:ext cx="688987" cy="46340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0" name="Rounded Rectangle 179">
              <a:extLst>
                <a:ext uri="{FF2B5EF4-FFF2-40B4-BE49-F238E27FC236}">
                  <a16:creationId xmlns:a16="http://schemas.microsoft.com/office/drawing/2014/main" id="{BD3351D7-FA17-5C94-72E6-C865DECCE6F6}"/>
                </a:ext>
              </a:extLst>
            </p:cNvPr>
            <p:cNvSpPr/>
            <p:nvPr/>
          </p:nvSpPr>
          <p:spPr>
            <a:xfrm>
              <a:off x="5409294" y="3708865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1" name="Straight Arrow Connector 180">
              <a:extLst>
                <a:ext uri="{FF2B5EF4-FFF2-40B4-BE49-F238E27FC236}">
                  <a16:creationId xmlns:a16="http://schemas.microsoft.com/office/drawing/2014/main" id="{CE6D38C0-A09B-C0F4-B9EB-0DE587F8EAD1}"/>
                </a:ext>
              </a:extLst>
            </p:cNvPr>
            <p:cNvCxnSpPr>
              <a:cxnSpLocks/>
              <a:stCxn id="196" idx="2"/>
              <a:endCxn id="180" idx="0"/>
            </p:cNvCxnSpPr>
            <p:nvPr/>
          </p:nvCxnSpPr>
          <p:spPr>
            <a:xfrm flipH="1">
              <a:off x="5753788" y="3198392"/>
              <a:ext cx="686705" cy="51047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182" name="Straight Arrow Connector 181">
              <a:extLst>
                <a:ext uri="{FF2B5EF4-FFF2-40B4-BE49-F238E27FC236}">
                  <a16:creationId xmlns:a16="http://schemas.microsoft.com/office/drawing/2014/main" id="{2F78916C-B616-A8FB-748D-FC69D1B2A666}"/>
                </a:ext>
              </a:extLst>
            </p:cNvPr>
            <p:cNvCxnSpPr>
              <a:cxnSpLocks/>
              <a:stCxn id="180" idx="2"/>
              <a:endCxn id="177" idx="0"/>
            </p:cNvCxnSpPr>
            <p:nvPr/>
          </p:nvCxnSpPr>
          <p:spPr>
            <a:xfrm>
              <a:off x="5753788" y="4110589"/>
              <a:ext cx="695146" cy="45623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83" name="Rounded Rectangle 182">
              <a:extLst>
                <a:ext uri="{FF2B5EF4-FFF2-40B4-BE49-F238E27FC236}">
                  <a16:creationId xmlns:a16="http://schemas.microsoft.com/office/drawing/2014/main" id="{91ECC69C-7B81-6A6E-8BDF-7E34327D1EE6}"/>
                </a:ext>
              </a:extLst>
            </p:cNvPr>
            <p:cNvSpPr/>
            <p:nvPr/>
          </p:nvSpPr>
          <p:spPr>
            <a:xfrm>
              <a:off x="5409294" y="1898807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4" name="Straight Arrow Connector 183">
              <a:extLst>
                <a:ext uri="{FF2B5EF4-FFF2-40B4-BE49-F238E27FC236}">
                  <a16:creationId xmlns:a16="http://schemas.microsoft.com/office/drawing/2014/main" id="{A1FD7241-D4FA-694A-8F43-8226C5AC6DE0}"/>
                </a:ext>
              </a:extLst>
            </p:cNvPr>
            <p:cNvCxnSpPr>
              <a:stCxn id="183" idx="2"/>
              <a:endCxn id="180" idx="0"/>
            </p:cNvCxnSpPr>
            <p:nvPr/>
          </p:nvCxnSpPr>
          <p:spPr>
            <a:xfrm>
              <a:off x="5753788" y="2300533"/>
              <a:ext cx="0" cy="140833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dash"/>
              <a:tailEnd type="triangle"/>
            </a:ln>
            <a:effectLst/>
          </p:spPr>
        </p:cxnSp>
        <p:cxnSp>
          <p:nvCxnSpPr>
            <p:cNvPr id="185" name="Straight Arrow Connector 184">
              <a:extLst>
                <a:ext uri="{FF2B5EF4-FFF2-40B4-BE49-F238E27FC236}">
                  <a16:creationId xmlns:a16="http://schemas.microsoft.com/office/drawing/2014/main" id="{316CD4FA-3529-F0B3-66FB-0ECE4E539B3E}"/>
                </a:ext>
              </a:extLst>
            </p:cNvPr>
            <p:cNvCxnSpPr>
              <a:cxnSpLocks/>
              <a:stCxn id="183" idx="2"/>
              <a:endCxn id="196" idx="0"/>
            </p:cNvCxnSpPr>
            <p:nvPr/>
          </p:nvCxnSpPr>
          <p:spPr>
            <a:xfrm>
              <a:off x="5753788" y="2300533"/>
              <a:ext cx="686705" cy="496133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sp>
          <p:nvSpPr>
            <p:cNvPr id="196" name="Rounded Rectangle 195">
              <a:extLst>
                <a:ext uri="{FF2B5EF4-FFF2-40B4-BE49-F238E27FC236}">
                  <a16:creationId xmlns:a16="http://schemas.microsoft.com/office/drawing/2014/main" id="{6B7C33B0-EC4E-8A50-40F2-A17A9140921F}"/>
                </a:ext>
              </a:extLst>
            </p:cNvPr>
            <p:cNvSpPr/>
            <p:nvPr/>
          </p:nvSpPr>
          <p:spPr>
            <a:xfrm>
              <a:off x="6096000" y="2796666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solidFill>
                <a:srgbClr val="00B050"/>
              </a:solidFill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</p:grpSp>
      <p:graphicFrame>
        <p:nvGraphicFramePr>
          <p:cNvPr id="16" name="Google Shape;387;p26">
            <a:extLst>
              <a:ext uri="{FF2B5EF4-FFF2-40B4-BE49-F238E27FC236}">
                <a16:creationId xmlns:a16="http://schemas.microsoft.com/office/drawing/2014/main" id="{E1F0CC00-2A7E-8C1A-A963-A12B6571F26A}"/>
              </a:ext>
            </a:extLst>
          </p:cNvPr>
          <p:cNvGraphicFramePr/>
          <p:nvPr/>
        </p:nvGraphicFramePr>
        <p:xfrm>
          <a:off x="6096000" y="1945890"/>
          <a:ext cx="2825548" cy="3265107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825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4601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(a)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dirty="0" err="1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B;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 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(b) {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B: 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 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8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8" name="Rectangle 17">
            <a:extLst>
              <a:ext uri="{FF2B5EF4-FFF2-40B4-BE49-F238E27FC236}">
                <a16:creationId xmlns:a16="http://schemas.microsoft.com/office/drawing/2014/main" id="{7BDE2897-72A8-51A7-9E36-0AF21E85643E}"/>
              </a:ext>
            </a:extLst>
          </p:cNvPr>
          <p:cNvSpPr/>
          <p:nvPr/>
        </p:nvSpPr>
        <p:spPr>
          <a:xfrm>
            <a:off x="6218849" y="2366487"/>
            <a:ext cx="2451803" cy="2903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7D8755-7875-9410-A120-992B733ED37D}"/>
              </a:ext>
            </a:extLst>
          </p:cNvPr>
          <p:cNvCxnSpPr>
            <a:cxnSpLocks/>
          </p:cNvCxnSpPr>
          <p:nvPr/>
        </p:nvCxnSpPr>
        <p:spPr>
          <a:xfrm>
            <a:off x="4179602" y="3578444"/>
            <a:ext cx="1569445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72031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F1BF29-78B3-9668-B009-401E8105A2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D6A5D7-1387-C011-4834-2305C18BF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Failures? 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07E4A2A3-56D5-FF8C-08E1-8B95C02BFE1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Google Shape;230;p21">
            <a:extLst>
              <a:ext uri="{FF2B5EF4-FFF2-40B4-BE49-F238E27FC236}">
                <a16:creationId xmlns:a16="http://schemas.microsoft.com/office/drawing/2014/main" id="{97D3748C-972D-E2D6-53C2-34AE17E09656}"/>
              </a:ext>
            </a:extLst>
          </p:cNvPr>
          <p:cNvGraphicFramePr/>
          <p:nvPr/>
        </p:nvGraphicFramePr>
        <p:xfrm>
          <a:off x="779033" y="2352981"/>
          <a:ext cx="2285180" cy="19983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8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switch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(a) {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case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800" dirty="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case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800" dirty="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default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8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endParaRPr sz="1800" dirty="0"/>
                    </a:p>
                  </a:txBody>
                  <a:tcPr marL="63500" marR="63500" marT="63500" marB="6350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54A22A9-5675-8C22-0CB0-688CD56131DB}"/>
              </a:ext>
            </a:extLst>
          </p:cNvPr>
          <p:cNvCxnSpPr>
            <a:cxnSpLocks/>
          </p:cNvCxnSpPr>
          <p:nvPr/>
        </p:nvCxnSpPr>
        <p:spPr>
          <a:xfrm>
            <a:off x="3313840" y="3385225"/>
            <a:ext cx="985786" cy="0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0B69C422-618F-9D7B-9B3C-ED4DC9D484DB}"/>
              </a:ext>
            </a:extLst>
          </p:cNvPr>
          <p:cNvSpPr/>
          <p:nvPr/>
        </p:nvSpPr>
        <p:spPr>
          <a:xfrm>
            <a:off x="4553658" y="2475626"/>
            <a:ext cx="2037244" cy="1819198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3113200B-5A41-788B-CE18-2D0ACE1F2972}"/>
              </a:ext>
            </a:extLst>
          </p:cNvPr>
          <p:cNvGrpSpPr/>
          <p:nvPr/>
        </p:nvGrpSpPr>
        <p:grpSpPr>
          <a:xfrm>
            <a:off x="5043392" y="2982042"/>
            <a:ext cx="1057775" cy="1283220"/>
            <a:chOff x="6670630" y="1375011"/>
            <a:chExt cx="1474458" cy="1788711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74D400E0-FB92-92A6-59CA-64E8C203AFA4}"/>
                </a:ext>
              </a:extLst>
            </p:cNvPr>
            <p:cNvSpPr/>
            <p:nvPr/>
          </p:nvSpPr>
          <p:spPr>
            <a:xfrm>
              <a:off x="7195974" y="1375011"/>
              <a:ext cx="423771" cy="331947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A6E64E77-BAED-F8B6-239B-93158A05B8D2}"/>
                </a:ext>
              </a:extLst>
            </p:cNvPr>
            <p:cNvSpPr/>
            <p:nvPr/>
          </p:nvSpPr>
          <p:spPr>
            <a:xfrm>
              <a:off x="7195974" y="2831775"/>
              <a:ext cx="423771" cy="331947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5E798F96-1310-9E50-7404-91089B3A558F}"/>
                </a:ext>
              </a:extLst>
            </p:cNvPr>
            <p:cNvSpPr/>
            <p:nvPr/>
          </p:nvSpPr>
          <p:spPr>
            <a:xfrm>
              <a:off x="6670630" y="2116916"/>
              <a:ext cx="423771" cy="331947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66EA90F7-65C5-8E48-202F-7726F65227ED}"/>
                </a:ext>
              </a:extLst>
            </p:cNvPr>
            <p:cNvSpPr/>
            <p:nvPr/>
          </p:nvSpPr>
          <p:spPr>
            <a:xfrm>
              <a:off x="7195974" y="2103393"/>
              <a:ext cx="423771" cy="331947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3F250E1A-F4A0-DC9E-2801-71C449878DB5}"/>
                </a:ext>
              </a:extLst>
            </p:cNvPr>
            <p:cNvSpPr/>
            <p:nvPr/>
          </p:nvSpPr>
          <p:spPr>
            <a:xfrm>
              <a:off x="7721317" y="2116916"/>
              <a:ext cx="423771" cy="331947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1E62C0C4-39DB-F6E6-B6CD-5E21A5EDA6CD}"/>
                </a:ext>
              </a:extLst>
            </p:cNvPr>
            <p:cNvCxnSpPr>
              <a:cxnSpLocks/>
              <a:stCxn id="86" idx="2"/>
              <a:endCxn id="88" idx="0"/>
            </p:cNvCxnSpPr>
            <p:nvPr/>
          </p:nvCxnSpPr>
          <p:spPr>
            <a:xfrm flipH="1">
              <a:off x="6882516" y="1706958"/>
              <a:ext cx="525343" cy="409958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46ACFD55-34A8-76FD-A5B7-6385409FA0E4}"/>
                </a:ext>
              </a:extLst>
            </p:cNvPr>
            <p:cNvCxnSpPr>
              <a:cxnSpLocks/>
              <a:stCxn id="86" idx="2"/>
              <a:endCxn id="89" idx="0"/>
            </p:cNvCxnSpPr>
            <p:nvPr/>
          </p:nvCxnSpPr>
          <p:spPr>
            <a:xfrm>
              <a:off x="7407859" y="1706958"/>
              <a:ext cx="0" cy="396435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B46BBD71-6850-BFF2-7713-A0903465AA0E}"/>
                </a:ext>
              </a:extLst>
            </p:cNvPr>
            <p:cNvCxnSpPr>
              <a:cxnSpLocks/>
              <a:stCxn id="86" idx="2"/>
              <a:endCxn id="90" idx="0"/>
            </p:cNvCxnSpPr>
            <p:nvPr/>
          </p:nvCxnSpPr>
          <p:spPr>
            <a:xfrm>
              <a:off x="7407859" y="1706958"/>
              <a:ext cx="525343" cy="409958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33E0AAE-466B-1AC7-66E6-701CEC8323CE}"/>
                </a:ext>
              </a:extLst>
            </p:cNvPr>
            <p:cNvCxnSpPr>
              <a:cxnSpLocks/>
            </p:cNvCxnSpPr>
            <p:nvPr/>
          </p:nvCxnSpPr>
          <p:spPr>
            <a:xfrm>
              <a:off x="7407859" y="2435340"/>
              <a:ext cx="0" cy="396435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6E647321-1BF3-F793-7E00-FFA45134EF4B}"/>
                </a:ext>
              </a:extLst>
            </p:cNvPr>
            <p:cNvCxnSpPr>
              <a:cxnSpLocks/>
              <a:stCxn id="90" idx="2"/>
              <a:endCxn id="87" idx="0"/>
            </p:cNvCxnSpPr>
            <p:nvPr/>
          </p:nvCxnSpPr>
          <p:spPr>
            <a:xfrm flipH="1">
              <a:off x="7407859" y="2448863"/>
              <a:ext cx="525343" cy="382912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147EBB7F-19C9-78D6-4256-901B0D9324A6}"/>
                </a:ext>
              </a:extLst>
            </p:cNvPr>
            <p:cNvCxnSpPr>
              <a:cxnSpLocks/>
              <a:stCxn id="88" idx="2"/>
              <a:endCxn id="87" idx="0"/>
            </p:cNvCxnSpPr>
            <p:nvPr/>
          </p:nvCxnSpPr>
          <p:spPr>
            <a:xfrm>
              <a:off x="6882516" y="2448863"/>
              <a:ext cx="525343" cy="382912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6EC9A083-C560-A162-00C8-412A90624653}"/>
              </a:ext>
            </a:extLst>
          </p:cNvPr>
          <p:cNvSpPr txBox="1"/>
          <p:nvPr/>
        </p:nvSpPr>
        <p:spPr>
          <a:xfrm>
            <a:off x="4549253" y="2539280"/>
            <a:ext cx="2037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switch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FD8DBC-1D37-0D30-6684-F6F687ED0CCF}"/>
              </a:ext>
            </a:extLst>
          </p:cNvPr>
          <p:cNvSpPr txBox="1"/>
          <p:nvPr/>
        </p:nvSpPr>
        <p:spPr>
          <a:xfrm>
            <a:off x="3225808" y="2982821"/>
            <a:ext cx="1114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Expected</a:t>
            </a:r>
          </a:p>
        </p:txBody>
      </p:sp>
    </p:spTree>
    <p:extLst>
      <p:ext uri="{BB962C8B-B14F-4D97-AF65-F5344CB8AC3E}">
        <p14:creationId xmlns:p14="http://schemas.microsoft.com/office/powerpoint/2010/main" val="4704813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ECA94-39E4-FAC4-D106-ED29440197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6E18B4-CA19-0D02-7623-939365C84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Failures? </a:t>
            </a:r>
            <a:r>
              <a:rPr lang="en-US" dirty="0">
                <a:solidFill>
                  <a:schemeClr val="accent5"/>
                </a:solidFill>
              </a:rPr>
              <a:t>Unknown Patterns! 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73B53FF5-9D40-2F7D-A700-D42F52DEBFD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Google Shape;230;p21">
            <a:extLst>
              <a:ext uri="{FF2B5EF4-FFF2-40B4-BE49-F238E27FC236}">
                <a16:creationId xmlns:a16="http://schemas.microsoft.com/office/drawing/2014/main" id="{F37EA961-638A-A390-C903-8877D3ACA050}"/>
              </a:ext>
            </a:extLst>
          </p:cNvPr>
          <p:cNvGraphicFramePr/>
          <p:nvPr/>
        </p:nvGraphicFramePr>
        <p:xfrm>
          <a:off x="779033" y="2352981"/>
          <a:ext cx="2285180" cy="19983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8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switch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(a) {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case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800" dirty="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case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800" dirty="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default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8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endParaRPr sz="1800" dirty="0"/>
                    </a:p>
                  </a:txBody>
                  <a:tcPr marL="63500" marR="63500" marT="63500" marB="6350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1F27CD8-C88E-CCD0-F060-DBBBEDB4559F}"/>
              </a:ext>
            </a:extLst>
          </p:cNvPr>
          <p:cNvCxnSpPr>
            <a:cxnSpLocks/>
          </p:cNvCxnSpPr>
          <p:nvPr/>
        </p:nvCxnSpPr>
        <p:spPr>
          <a:xfrm>
            <a:off x="3313840" y="3385225"/>
            <a:ext cx="9857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26D9BDD-7B7A-EB06-F35E-70AECFD2A170}"/>
              </a:ext>
            </a:extLst>
          </p:cNvPr>
          <p:cNvSpPr/>
          <p:nvPr/>
        </p:nvSpPr>
        <p:spPr>
          <a:xfrm>
            <a:off x="6555684" y="3546395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11F9443-DCFD-1979-47F6-4D4B29972BB4}"/>
              </a:ext>
            </a:extLst>
          </p:cNvPr>
          <p:cNvSpPr/>
          <p:nvPr/>
        </p:nvSpPr>
        <p:spPr>
          <a:xfrm>
            <a:off x="5639735" y="3584180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07E4E49-7D02-B01E-CE2E-2289F9E6874C}"/>
              </a:ext>
            </a:extLst>
          </p:cNvPr>
          <p:cNvCxnSpPr>
            <a:cxnSpLocks/>
            <a:stCxn id="31" idx="2"/>
            <a:endCxn id="21" idx="0"/>
          </p:cNvCxnSpPr>
          <p:nvPr/>
        </p:nvCxnSpPr>
        <p:spPr>
          <a:xfrm>
            <a:off x="5984229" y="3239908"/>
            <a:ext cx="915949" cy="30648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952B0B60-8403-35A9-1E04-D3910F68506B}"/>
              </a:ext>
            </a:extLst>
          </p:cNvPr>
          <p:cNvSpPr/>
          <p:nvPr/>
        </p:nvSpPr>
        <p:spPr>
          <a:xfrm>
            <a:off x="4723788" y="2838182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7992D5-79B9-FA5D-9511-D404C34D377E}"/>
              </a:ext>
            </a:extLst>
          </p:cNvPr>
          <p:cNvCxnSpPr>
            <a:cxnSpLocks/>
            <a:stCxn id="31" idx="2"/>
            <a:endCxn id="22" idx="0"/>
          </p:cNvCxnSpPr>
          <p:nvPr/>
        </p:nvCxnSpPr>
        <p:spPr>
          <a:xfrm>
            <a:off x="5984229" y="3239908"/>
            <a:ext cx="0" cy="34427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88FC4037-3B42-80FE-BBC2-A03A22A85097}"/>
              </a:ext>
            </a:extLst>
          </p:cNvPr>
          <p:cNvSpPr/>
          <p:nvPr/>
        </p:nvSpPr>
        <p:spPr>
          <a:xfrm>
            <a:off x="4723789" y="2034730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AF4021C-FC93-B474-B512-22E86DC7B4CD}"/>
              </a:ext>
            </a:extLst>
          </p:cNvPr>
          <p:cNvCxnSpPr>
            <a:stCxn id="28" idx="2"/>
            <a:endCxn id="25" idx="0"/>
          </p:cNvCxnSpPr>
          <p:nvPr/>
        </p:nvCxnSpPr>
        <p:spPr>
          <a:xfrm flipH="1">
            <a:off x="5068282" y="2436456"/>
            <a:ext cx="1" cy="401726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B01D128-3CD5-CB21-B8DA-7DBEFAA4E20A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>
            <a:off x="5068283" y="2436456"/>
            <a:ext cx="915946" cy="401726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0A10A71-12F4-06C9-1E05-B8675229F1C5}"/>
              </a:ext>
            </a:extLst>
          </p:cNvPr>
          <p:cNvSpPr/>
          <p:nvPr/>
        </p:nvSpPr>
        <p:spPr>
          <a:xfrm>
            <a:off x="5639735" y="2838182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6C0FE456-4FB9-0141-945A-DF6C73DDC3C3}"/>
              </a:ext>
            </a:extLst>
          </p:cNvPr>
          <p:cNvSpPr/>
          <p:nvPr/>
        </p:nvSpPr>
        <p:spPr>
          <a:xfrm>
            <a:off x="5639735" y="4502071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AE5B3BDB-B951-6971-DD3B-F713ABCAD627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>
          <a:xfrm>
            <a:off x="5068282" y="3239908"/>
            <a:ext cx="915947" cy="12621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2519285-25AE-FD1A-C8EB-3BE85A6CCAA6}"/>
              </a:ext>
            </a:extLst>
          </p:cNvPr>
          <p:cNvCxnSpPr>
            <a:cxnSpLocks/>
            <a:stCxn id="22" idx="2"/>
            <a:endCxn id="58" idx="0"/>
          </p:cNvCxnSpPr>
          <p:nvPr/>
        </p:nvCxnSpPr>
        <p:spPr>
          <a:xfrm>
            <a:off x="5984229" y="3985906"/>
            <a:ext cx="0" cy="516165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696C810-8032-2549-C246-BF614326E2A0}"/>
              </a:ext>
            </a:extLst>
          </p:cNvPr>
          <p:cNvCxnSpPr>
            <a:cxnSpLocks/>
            <a:stCxn id="21" idx="2"/>
            <a:endCxn id="58" idx="0"/>
          </p:cNvCxnSpPr>
          <p:nvPr/>
        </p:nvCxnSpPr>
        <p:spPr>
          <a:xfrm flipH="1">
            <a:off x="5984229" y="3948121"/>
            <a:ext cx="915949" cy="55395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B3EE4B26-332C-6FB6-BBE0-900E69800CB9}"/>
              </a:ext>
            </a:extLst>
          </p:cNvPr>
          <p:cNvSpPr/>
          <p:nvPr/>
        </p:nvSpPr>
        <p:spPr>
          <a:xfrm>
            <a:off x="8834729" y="2502445"/>
            <a:ext cx="2037244" cy="1819198"/>
          </a:xfrm>
          <a:prstGeom prst="rect">
            <a:avLst/>
          </a:prstGeom>
          <a:solidFill>
            <a:srgbClr val="78909C">
              <a:lumMod val="60000"/>
              <a:lumOff val="40000"/>
            </a:srgbClr>
          </a:solidFill>
          <a:ln w="254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247BBA2A-D3C7-CE9F-148A-8788787A2401}"/>
              </a:ext>
            </a:extLst>
          </p:cNvPr>
          <p:cNvGrpSpPr/>
          <p:nvPr/>
        </p:nvGrpSpPr>
        <p:grpSpPr>
          <a:xfrm>
            <a:off x="9324463" y="3008861"/>
            <a:ext cx="1057775" cy="1283220"/>
            <a:chOff x="6670630" y="1375011"/>
            <a:chExt cx="1474458" cy="1788711"/>
          </a:xfrm>
        </p:grpSpPr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0193F85C-B19A-3B3B-D6BE-6A6A4EFA3175}"/>
                </a:ext>
              </a:extLst>
            </p:cNvPr>
            <p:cNvSpPr/>
            <p:nvPr/>
          </p:nvSpPr>
          <p:spPr>
            <a:xfrm>
              <a:off x="7195974" y="1375011"/>
              <a:ext cx="423771" cy="331947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AFD9FDD7-3C60-9343-C20F-8B4B910C18F8}"/>
                </a:ext>
              </a:extLst>
            </p:cNvPr>
            <p:cNvSpPr/>
            <p:nvPr/>
          </p:nvSpPr>
          <p:spPr>
            <a:xfrm>
              <a:off x="7195974" y="2831775"/>
              <a:ext cx="423771" cy="331947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D3A5690C-B0D3-DA2C-1738-908ECB055C24}"/>
                </a:ext>
              </a:extLst>
            </p:cNvPr>
            <p:cNvSpPr/>
            <p:nvPr/>
          </p:nvSpPr>
          <p:spPr>
            <a:xfrm>
              <a:off x="6670630" y="2116916"/>
              <a:ext cx="423771" cy="331947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89" name="Rounded Rectangle 88">
              <a:extLst>
                <a:ext uri="{FF2B5EF4-FFF2-40B4-BE49-F238E27FC236}">
                  <a16:creationId xmlns:a16="http://schemas.microsoft.com/office/drawing/2014/main" id="{9F2D5132-7DE6-6D5D-2877-8712E091342A}"/>
                </a:ext>
              </a:extLst>
            </p:cNvPr>
            <p:cNvSpPr/>
            <p:nvPr/>
          </p:nvSpPr>
          <p:spPr>
            <a:xfrm>
              <a:off x="7195974" y="2103393"/>
              <a:ext cx="423771" cy="331947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90" name="Rounded Rectangle 89">
              <a:extLst>
                <a:ext uri="{FF2B5EF4-FFF2-40B4-BE49-F238E27FC236}">
                  <a16:creationId xmlns:a16="http://schemas.microsoft.com/office/drawing/2014/main" id="{E8758037-F37B-3751-4377-65F9782A9A80}"/>
                </a:ext>
              </a:extLst>
            </p:cNvPr>
            <p:cNvSpPr/>
            <p:nvPr/>
          </p:nvSpPr>
          <p:spPr>
            <a:xfrm>
              <a:off x="7721317" y="2116916"/>
              <a:ext cx="423771" cy="331947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320E11CF-DE9B-733F-CCD2-F6BBE530ABD0}"/>
                </a:ext>
              </a:extLst>
            </p:cNvPr>
            <p:cNvCxnSpPr>
              <a:cxnSpLocks/>
              <a:stCxn id="86" idx="2"/>
              <a:endCxn id="88" idx="0"/>
            </p:cNvCxnSpPr>
            <p:nvPr/>
          </p:nvCxnSpPr>
          <p:spPr>
            <a:xfrm flipH="1">
              <a:off x="6882516" y="1706958"/>
              <a:ext cx="525343" cy="409958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23072F95-5A4E-8883-6FB0-F84C0CB6D667}"/>
                </a:ext>
              </a:extLst>
            </p:cNvPr>
            <p:cNvCxnSpPr>
              <a:cxnSpLocks/>
              <a:stCxn id="86" idx="2"/>
              <a:endCxn id="89" idx="0"/>
            </p:cNvCxnSpPr>
            <p:nvPr/>
          </p:nvCxnSpPr>
          <p:spPr>
            <a:xfrm>
              <a:off x="7407859" y="1706958"/>
              <a:ext cx="0" cy="396435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F19317B1-D6D9-054B-5D9C-41492AC05812}"/>
                </a:ext>
              </a:extLst>
            </p:cNvPr>
            <p:cNvCxnSpPr>
              <a:cxnSpLocks/>
              <a:stCxn id="86" idx="2"/>
              <a:endCxn id="90" idx="0"/>
            </p:cNvCxnSpPr>
            <p:nvPr/>
          </p:nvCxnSpPr>
          <p:spPr>
            <a:xfrm>
              <a:off x="7407859" y="1706958"/>
              <a:ext cx="525343" cy="409958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94" name="Straight Arrow Connector 93">
              <a:extLst>
                <a:ext uri="{FF2B5EF4-FFF2-40B4-BE49-F238E27FC236}">
                  <a16:creationId xmlns:a16="http://schemas.microsoft.com/office/drawing/2014/main" id="{1C4C573D-FC71-9AA3-03EE-FB8A4200EDCB}"/>
                </a:ext>
              </a:extLst>
            </p:cNvPr>
            <p:cNvCxnSpPr>
              <a:cxnSpLocks/>
            </p:cNvCxnSpPr>
            <p:nvPr/>
          </p:nvCxnSpPr>
          <p:spPr>
            <a:xfrm>
              <a:off x="7407859" y="2435340"/>
              <a:ext cx="0" cy="396435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91B7EDF-94ED-84BB-3046-3B9A149CCC22}"/>
                </a:ext>
              </a:extLst>
            </p:cNvPr>
            <p:cNvCxnSpPr>
              <a:cxnSpLocks/>
              <a:stCxn id="90" idx="2"/>
              <a:endCxn id="87" idx="0"/>
            </p:cNvCxnSpPr>
            <p:nvPr/>
          </p:nvCxnSpPr>
          <p:spPr>
            <a:xfrm flipH="1">
              <a:off x="7407859" y="2448863"/>
              <a:ext cx="525343" cy="382912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B59D96D9-26F9-E4D7-4D59-C8E317C8F9C4}"/>
                </a:ext>
              </a:extLst>
            </p:cNvPr>
            <p:cNvCxnSpPr>
              <a:cxnSpLocks/>
              <a:stCxn id="88" idx="2"/>
              <a:endCxn id="87" idx="0"/>
            </p:cNvCxnSpPr>
            <p:nvPr/>
          </p:nvCxnSpPr>
          <p:spPr>
            <a:xfrm>
              <a:off x="6882516" y="2448863"/>
              <a:ext cx="525343" cy="382912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headEnd w="med" len="sm"/>
              <a:tailEnd type="triangle" w="med" len="sm"/>
            </a:ln>
            <a:effectLst/>
          </p:spPr>
        </p:cxn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C8E1CA8F-3029-A508-B56E-E9DC640E3B4E}"/>
              </a:ext>
            </a:extLst>
          </p:cNvPr>
          <p:cNvSpPr txBox="1"/>
          <p:nvPr/>
        </p:nvSpPr>
        <p:spPr>
          <a:xfrm>
            <a:off x="8830324" y="2566099"/>
            <a:ext cx="2037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rgbClr val="000000"/>
              </a:buClr>
              <a:buFont typeface="Arial"/>
              <a:buNone/>
            </a:pPr>
            <a:r>
              <a:rPr lang="en-US" sz="1200" kern="0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rPr>
              <a:t>switch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8E9AF20-DE48-50AA-5752-17614FA05499}"/>
                  </a:ext>
                </a:extLst>
              </p:cNvPr>
              <p:cNvSpPr txBox="1"/>
              <p:nvPr/>
            </p:nvSpPr>
            <p:spPr>
              <a:xfrm>
                <a:off x="7730160" y="3001428"/>
                <a:ext cx="619080" cy="64633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B8E9AF20-DE48-50AA-5752-17614FA05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160" y="3001428"/>
                <a:ext cx="619080" cy="6463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1BA825AC-2737-FD75-22A3-9F9B942D8490}"/>
              </a:ext>
            </a:extLst>
          </p:cNvPr>
          <p:cNvSpPr txBox="1"/>
          <p:nvPr/>
        </p:nvSpPr>
        <p:spPr>
          <a:xfrm>
            <a:off x="3289595" y="2943264"/>
            <a:ext cx="862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20623507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B756D-FA98-52AE-965D-35B9A0BE6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4BC270-5BF0-DAC8-7F6E-555736ED6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Causes Unknown Patterns? </a:t>
            </a:r>
            <a:r>
              <a:rPr lang="en-US" dirty="0">
                <a:solidFill>
                  <a:schemeClr val="accent5"/>
                </a:solidFill>
              </a:rPr>
              <a:t>Compiler Optimizations!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7E9FCAC7-5821-8281-B085-7C7B3A4482F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" name="Google Shape;230;p21">
            <a:extLst>
              <a:ext uri="{FF2B5EF4-FFF2-40B4-BE49-F238E27FC236}">
                <a16:creationId xmlns:a16="http://schemas.microsoft.com/office/drawing/2014/main" id="{8B5D6E47-AA79-345E-7A9B-2F34517951A5}"/>
              </a:ext>
            </a:extLst>
          </p:cNvPr>
          <p:cNvGraphicFramePr/>
          <p:nvPr/>
        </p:nvGraphicFramePr>
        <p:xfrm>
          <a:off x="779033" y="2352981"/>
          <a:ext cx="2285180" cy="1998345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851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switch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(a) {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case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800" dirty="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1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case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" sz="1800" dirty="0">
                          <a:solidFill>
                            <a:srgbClr val="986801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2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default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: </a:t>
                      </a:r>
                      <a:r>
                        <a:rPr lang="en" sz="18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break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;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8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8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endParaRPr sz="1800" dirty="0"/>
                    </a:p>
                  </a:txBody>
                  <a:tcPr marL="63500" marR="63500" marT="63500" marB="63500">
                    <a:lnL w="12700" cmpd="sng">
                      <a:solidFill>
                        <a:prstClr val="black"/>
                      </a:solidFill>
                      <a:prstDash val="solid"/>
                    </a:lnL>
                    <a:lnR w="12700" cmpd="sng">
                      <a:solidFill>
                        <a:prstClr val="black"/>
                      </a:solidFill>
                      <a:prstDash val="solid"/>
                    </a:lnR>
                    <a:lnT w="12700" cmpd="sng">
                      <a:solidFill>
                        <a:prstClr val="black"/>
                      </a:solidFill>
                      <a:prstDash val="solid"/>
                    </a:lnT>
                    <a:lnB w="12700" cmpd="sng">
                      <a:solidFill>
                        <a:prstClr val="black"/>
                      </a:solidFill>
                      <a:prstDash val="soli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AAC134-4B20-F135-280E-E46E802509E0}"/>
              </a:ext>
            </a:extLst>
          </p:cNvPr>
          <p:cNvCxnSpPr>
            <a:cxnSpLocks/>
          </p:cNvCxnSpPr>
          <p:nvPr/>
        </p:nvCxnSpPr>
        <p:spPr>
          <a:xfrm>
            <a:off x="3313840" y="3385225"/>
            <a:ext cx="9857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6D944AB2-14EB-E952-BC11-8BE8CFD2C7D7}"/>
              </a:ext>
            </a:extLst>
          </p:cNvPr>
          <p:cNvSpPr/>
          <p:nvPr/>
        </p:nvSpPr>
        <p:spPr>
          <a:xfrm>
            <a:off x="8908664" y="3475604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D1C094-4D2F-36B2-4FC2-6647B010E691}"/>
              </a:ext>
            </a:extLst>
          </p:cNvPr>
          <p:cNvSpPr/>
          <p:nvPr/>
        </p:nvSpPr>
        <p:spPr>
          <a:xfrm>
            <a:off x="7992715" y="3513389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446CBFD-6ADA-EA29-3E01-70B32F0A8DC6}"/>
              </a:ext>
            </a:extLst>
          </p:cNvPr>
          <p:cNvCxnSpPr>
            <a:cxnSpLocks/>
            <a:stCxn id="31" idx="2"/>
            <a:endCxn id="21" idx="0"/>
          </p:cNvCxnSpPr>
          <p:nvPr/>
        </p:nvCxnSpPr>
        <p:spPr>
          <a:xfrm>
            <a:off x="8337209" y="3169117"/>
            <a:ext cx="915949" cy="306487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8C0F6DB8-DEAF-7AA3-2E7E-C6DCCD8830A4}"/>
              </a:ext>
            </a:extLst>
          </p:cNvPr>
          <p:cNvSpPr/>
          <p:nvPr/>
        </p:nvSpPr>
        <p:spPr>
          <a:xfrm>
            <a:off x="7076768" y="2767391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85BF979-9307-6D04-D4DF-6937DB5FED56}"/>
              </a:ext>
            </a:extLst>
          </p:cNvPr>
          <p:cNvCxnSpPr>
            <a:cxnSpLocks/>
            <a:stCxn id="31" idx="2"/>
            <a:endCxn id="22" idx="0"/>
          </p:cNvCxnSpPr>
          <p:nvPr/>
        </p:nvCxnSpPr>
        <p:spPr>
          <a:xfrm>
            <a:off x="8337209" y="3169117"/>
            <a:ext cx="0" cy="344272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headEnd w="med" len="sm"/>
            <a:tailEnd type="triangle" w="med" len="sm"/>
          </a:ln>
          <a:effectLst/>
        </p:spPr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B7EECEB0-5B06-EF4A-D4FC-F00EEEA35BFC}"/>
              </a:ext>
            </a:extLst>
          </p:cNvPr>
          <p:cNvSpPr/>
          <p:nvPr/>
        </p:nvSpPr>
        <p:spPr>
          <a:xfrm>
            <a:off x="7076769" y="1963939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58C2117-6AAF-819B-2594-259D2059BA8B}"/>
              </a:ext>
            </a:extLst>
          </p:cNvPr>
          <p:cNvCxnSpPr>
            <a:stCxn id="28" idx="2"/>
            <a:endCxn id="25" idx="0"/>
          </p:cNvCxnSpPr>
          <p:nvPr/>
        </p:nvCxnSpPr>
        <p:spPr>
          <a:xfrm flipH="1">
            <a:off x="7421262" y="2365665"/>
            <a:ext cx="1" cy="401726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EB6BD2C-380D-43FE-078D-377602381F13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>
            <a:off x="7421263" y="2365665"/>
            <a:ext cx="915946" cy="401726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55471E9-C127-EBFC-76FA-07AAB3B5A246}"/>
              </a:ext>
            </a:extLst>
          </p:cNvPr>
          <p:cNvSpPr/>
          <p:nvPr/>
        </p:nvSpPr>
        <p:spPr>
          <a:xfrm>
            <a:off x="7992715" y="2767391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A4FDEF02-A162-8771-CF49-FFB3F1F5AEDB}"/>
              </a:ext>
            </a:extLst>
          </p:cNvPr>
          <p:cNvSpPr/>
          <p:nvPr/>
        </p:nvSpPr>
        <p:spPr>
          <a:xfrm>
            <a:off x="7992715" y="4431280"/>
            <a:ext cx="688987" cy="40172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8A31B633-6592-51B9-7DEF-5A2C1A0710C2}"/>
              </a:ext>
            </a:extLst>
          </p:cNvPr>
          <p:cNvCxnSpPr>
            <a:cxnSpLocks/>
            <a:stCxn id="25" idx="2"/>
            <a:endCxn id="58" idx="0"/>
          </p:cNvCxnSpPr>
          <p:nvPr/>
        </p:nvCxnSpPr>
        <p:spPr>
          <a:xfrm>
            <a:off x="7421262" y="3169117"/>
            <a:ext cx="915947" cy="1262163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BCA0FF98-36E0-5044-7718-4F2C9B9A7D6A}"/>
              </a:ext>
            </a:extLst>
          </p:cNvPr>
          <p:cNvCxnSpPr>
            <a:cxnSpLocks/>
            <a:stCxn id="22" idx="2"/>
            <a:endCxn id="58" idx="0"/>
          </p:cNvCxnSpPr>
          <p:nvPr/>
        </p:nvCxnSpPr>
        <p:spPr>
          <a:xfrm>
            <a:off x="8337209" y="3915115"/>
            <a:ext cx="0" cy="516165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395E88B6-BFA5-F0C8-9E04-08ADE5B0D770}"/>
              </a:ext>
            </a:extLst>
          </p:cNvPr>
          <p:cNvCxnSpPr>
            <a:cxnSpLocks/>
            <a:stCxn id="21" idx="2"/>
            <a:endCxn id="58" idx="0"/>
          </p:cNvCxnSpPr>
          <p:nvPr/>
        </p:nvCxnSpPr>
        <p:spPr>
          <a:xfrm flipH="1">
            <a:off x="8337209" y="3877330"/>
            <a:ext cx="915949" cy="553950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pic>
        <p:nvPicPr>
          <p:cNvPr id="5" name="Picture 2">
            <a:extLst>
              <a:ext uri="{FF2B5EF4-FFF2-40B4-BE49-F238E27FC236}">
                <a16:creationId xmlns:a16="http://schemas.microsoft.com/office/drawing/2014/main" id="{2DFD0091-F1AE-B249-C1CD-DA07629DAF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501" y="2826976"/>
            <a:ext cx="890206" cy="1050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F72FAA0-C63A-62DB-8917-62C988746FEF}"/>
              </a:ext>
            </a:extLst>
          </p:cNvPr>
          <p:cNvCxnSpPr>
            <a:cxnSpLocks/>
          </p:cNvCxnSpPr>
          <p:nvPr/>
        </p:nvCxnSpPr>
        <p:spPr>
          <a:xfrm>
            <a:off x="5653799" y="3412610"/>
            <a:ext cx="98578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0404570-D4EB-7099-6464-AF80716D33E6}"/>
              </a:ext>
            </a:extLst>
          </p:cNvPr>
          <p:cNvSpPr txBox="1"/>
          <p:nvPr/>
        </p:nvSpPr>
        <p:spPr>
          <a:xfrm>
            <a:off x="5412356" y="2992221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Optimization</a:t>
            </a:r>
          </a:p>
        </p:txBody>
      </p:sp>
    </p:spTree>
    <p:extLst>
      <p:ext uri="{BB962C8B-B14F-4D97-AF65-F5344CB8AC3E}">
        <p14:creationId xmlns:p14="http://schemas.microsoft.com/office/powerpoint/2010/main" val="24564784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F0FAF-966E-AD8B-F351-5C6F2B71F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736CE1E-77D2-53D5-DFAA-A1AC37F25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An Optimization (Likely) Occurred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C83F301F-BD4E-76D0-8562-766C8A2A608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741FFD19-F242-B151-1A81-CA5676E7536D}"/>
              </a:ext>
            </a:extLst>
          </p:cNvPr>
          <p:cNvGrpSpPr/>
          <p:nvPr/>
        </p:nvGrpSpPr>
        <p:grpSpPr>
          <a:xfrm>
            <a:off x="1373978" y="1325162"/>
            <a:ext cx="9573679" cy="4988560"/>
            <a:chOff x="2011864" y="1377536"/>
            <a:chExt cx="9573679" cy="4988560"/>
          </a:xfrm>
        </p:grpSpPr>
        <p:graphicFrame>
          <p:nvGraphicFramePr>
            <p:cNvPr id="49" name="Google Shape;387;p26">
              <a:extLst>
                <a:ext uri="{FF2B5EF4-FFF2-40B4-BE49-F238E27FC236}">
                  <a16:creationId xmlns:a16="http://schemas.microsoft.com/office/drawing/2014/main" id="{9F09EB44-471C-B52B-D69A-0A1C4B9EDD0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647888"/>
                </p:ext>
              </p:extLst>
            </p:nvPr>
          </p:nvGraphicFramePr>
          <p:xfrm>
            <a:off x="2011864" y="1377536"/>
            <a:ext cx="2230676" cy="256775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22306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344366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(a)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400" dirty="0" err="1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goto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B;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i="1" dirty="0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 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(b) {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B: 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400" i="1" dirty="0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 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else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{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400" i="1" dirty="0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endParaRPr sz="14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50" name="Google Shape;889;p58">
              <a:extLst>
                <a:ext uri="{FF2B5EF4-FFF2-40B4-BE49-F238E27FC236}">
                  <a16:creationId xmlns:a16="http://schemas.microsoft.com/office/drawing/2014/main" id="{678F5153-B2F3-1C5C-F4D7-9CFAF1B3D6D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394847"/>
                </p:ext>
              </p:extLst>
            </p:nvPr>
          </p:nvGraphicFramePr>
          <p:xfrm>
            <a:off x="4530480" y="1377536"/>
            <a:ext cx="3260675" cy="498856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2606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583827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t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int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__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cdecl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4078F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main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int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argc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,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const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char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**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argv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,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const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char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**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envp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)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 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!=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103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   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LABEL_53;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 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else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==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116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  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else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&lt;=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116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!=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115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 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LABEL_53;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else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==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117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else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!=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119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 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LABEL_53;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}</a:t>
                        </a:r>
                        <a:endParaRPr lang="en-US" sz="1100" dirty="0">
                          <a:effectLst/>
                          <a:highlight>
                            <a:srgbClr val="FAFAFA"/>
                          </a:highlight>
                        </a:endParaRPr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55" name="Google Shape;889;p58">
              <a:extLst>
                <a:ext uri="{FF2B5EF4-FFF2-40B4-BE49-F238E27FC236}">
                  <a16:creationId xmlns:a16="http://schemas.microsoft.com/office/drawing/2014/main" id="{23295286-AFCC-27B0-CF9C-46608C2DA7F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8062045"/>
                </p:ext>
              </p:extLst>
            </p:nvPr>
          </p:nvGraphicFramePr>
          <p:xfrm>
            <a:off x="8079095" y="1382477"/>
            <a:ext cx="3506448" cy="415036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50644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59297">
                  <a:tc>
                    <a:txBody>
                      <a:bodyPr/>
                      <a:lstStyle/>
                      <a:p>
                        <a:pPr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int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__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cdecl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4078F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main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int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argc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,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const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char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**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argv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)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v3 )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endParaRPr lang="en-US" sz="1100" dirty="0">
                          <a:effectLst/>
                          <a:highlight>
                            <a:srgbClr val="FAFAFA"/>
                          </a:highlight>
                        </a:endParaRPr>
                      </a:p>
                      <a:p>
                        <a:pPr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   v12 =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dcgettext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(...);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v13 =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xdectoumax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(..., v12);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max_width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= v13;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v7 )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  v14 =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dcgettext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(...);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 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goal_width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=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xdectoumax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(..., v14);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 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LABEL_37;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LABEL_50;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!v7 )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endParaRPr lang="en-US" sz="1100" dirty="0">
                          <a:effectLst/>
                          <a:highlight>
                            <a:srgbClr val="FAFAFA"/>
                          </a:highlight>
                        </a:endParaRPr>
                      </a:p>
                      <a:p>
                        <a:pPr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LABEL_50:</a:t>
                        </a:r>
                        <a:endParaRPr lang="en-US" sz="1100" dirty="0">
                          <a:effectLst/>
                          <a:highlight>
                            <a:srgbClr val="FAFAFA"/>
                          </a:highlight>
                        </a:endParaRPr>
                      </a:p>
                      <a:p>
                        <a:pPr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   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goal_width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187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*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max_width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/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200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LABEL_37;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</a:p>
                      <a:p>
                        <a:pPr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}</a:t>
                        </a:r>
                        <a:endParaRPr lang="en-US" sz="1100" dirty="0">
                          <a:effectLst/>
                          <a:highlight>
                            <a:srgbClr val="FAFAFA"/>
                          </a:highlight>
                        </a:endParaRPr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26460677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20567E-D8E5-B193-428A-C22668DAAA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7EA6607-52E3-C576-3B58-601E663D5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Know An Optimization (Likely) Occurred</a:t>
            </a:r>
            <a:endParaRPr lang="en-US" dirty="0">
              <a:solidFill>
                <a:schemeClr val="accent5"/>
              </a:solidFill>
            </a:endParaRP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369F3B9D-88E1-74BB-FD12-EB8C3A20058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EA2E8FF-54B6-861A-D95E-E8143DF20E81}"/>
              </a:ext>
            </a:extLst>
          </p:cNvPr>
          <p:cNvGrpSpPr/>
          <p:nvPr/>
        </p:nvGrpSpPr>
        <p:grpSpPr>
          <a:xfrm>
            <a:off x="1373978" y="1325162"/>
            <a:ext cx="9573679" cy="4988560"/>
            <a:chOff x="2011864" y="1377536"/>
            <a:chExt cx="9573679" cy="4988560"/>
          </a:xfrm>
        </p:grpSpPr>
        <p:graphicFrame>
          <p:nvGraphicFramePr>
            <p:cNvPr id="44" name="Google Shape;387;p26">
              <a:extLst>
                <a:ext uri="{FF2B5EF4-FFF2-40B4-BE49-F238E27FC236}">
                  <a16:creationId xmlns:a16="http://schemas.microsoft.com/office/drawing/2014/main" id="{B09FAE1D-0DD5-33F4-A26F-0B5363A5854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25574689"/>
                </p:ext>
              </p:extLst>
            </p:nvPr>
          </p:nvGraphicFramePr>
          <p:xfrm>
            <a:off x="2011864" y="1377536"/>
            <a:ext cx="2230676" cy="256775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2230676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344366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(a)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400" dirty="0" err="1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goto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B;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i="1" dirty="0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 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(b) {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B: 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400" i="1" dirty="0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 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else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{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400" i="1" dirty="0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endParaRPr sz="14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46" name="Google Shape;889;p58">
              <a:extLst>
                <a:ext uri="{FF2B5EF4-FFF2-40B4-BE49-F238E27FC236}">
                  <a16:creationId xmlns:a16="http://schemas.microsoft.com/office/drawing/2014/main" id="{34E8A75F-6E73-F8AF-B40A-FF3B1784867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06226090"/>
                </p:ext>
              </p:extLst>
            </p:nvPr>
          </p:nvGraphicFramePr>
          <p:xfrm>
            <a:off x="4530480" y="1377536"/>
            <a:ext cx="3260675" cy="498856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2606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4583827">
                  <a:tc>
                    <a:txBody>
                      <a:bodyPr/>
                      <a:lstStyle/>
                      <a:p>
                        <a:pPr marL="0" marR="0" lvl="0" indent="0" algn="l" defTabSz="914400" rtl="0" eaLnBrk="1" fontAlgn="t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000000"/>
                          </a:buClr>
                          <a:buSzTx/>
                          <a:buFont typeface="Arial"/>
                          <a:buNone/>
                          <a:tabLst/>
                          <a:defRPr/>
                        </a:pP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int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__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cdecl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4078F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main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int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argc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,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const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char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**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argv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,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const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char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**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envp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)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 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!=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103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   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LABEL_53;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 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else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==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116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  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else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&lt;=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116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!=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115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 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LABEL_53;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else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==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117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else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v8 !=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119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 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LABEL_53;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}</a:t>
                        </a:r>
                        <a:endParaRPr lang="en-US" sz="1100" dirty="0">
                          <a:effectLst/>
                          <a:highlight>
                            <a:srgbClr val="FAFAFA"/>
                          </a:highlight>
                        </a:endParaRPr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3B4D364-0201-C8C1-2279-70371DF203D6}"/>
                </a:ext>
              </a:extLst>
            </p:cNvPr>
            <p:cNvSpPr/>
            <p:nvPr/>
          </p:nvSpPr>
          <p:spPr>
            <a:xfrm>
              <a:off x="2190204" y="1693509"/>
              <a:ext cx="1031132" cy="2529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AFDD68A-0DEC-A040-D71A-0871353BEE72}"/>
                </a:ext>
              </a:extLst>
            </p:cNvPr>
            <p:cNvSpPr/>
            <p:nvPr/>
          </p:nvSpPr>
          <p:spPr>
            <a:xfrm>
              <a:off x="5126319" y="1902290"/>
              <a:ext cx="1170786" cy="2529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EBA6502-EB38-DAE0-1281-6B0F9908DACE}"/>
                </a:ext>
              </a:extLst>
            </p:cNvPr>
            <p:cNvSpPr/>
            <p:nvPr/>
          </p:nvSpPr>
          <p:spPr>
            <a:xfrm>
              <a:off x="5000332" y="3745356"/>
              <a:ext cx="1095667" cy="2529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5709F81-79C6-D80E-BF4C-C076537F2859}"/>
                </a:ext>
              </a:extLst>
            </p:cNvPr>
            <p:cNvSpPr/>
            <p:nvPr/>
          </p:nvSpPr>
          <p:spPr>
            <a:xfrm>
              <a:off x="5000332" y="5406378"/>
              <a:ext cx="1170785" cy="2529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graphicFrame>
          <p:nvGraphicFramePr>
            <p:cNvPr id="11" name="Google Shape;889;p58">
              <a:extLst>
                <a:ext uri="{FF2B5EF4-FFF2-40B4-BE49-F238E27FC236}">
                  <a16:creationId xmlns:a16="http://schemas.microsoft.com/office/drawing/2014/main" id="{364AF8E6-6ABC-BE44-401D-3FD87A9BFEEE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885294074"/>
                </p:ext>
              </p:extLst>
            </p:nvPr>
          </p:nvGraphicFramePr>
          <p:xfrm>
            <a:off x="8079095" y="1382477"/>
            <a:ext cx="3506448" cy="415036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350644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3259297">
                  <a:tc>
                    <a:txBody>
                      <a:bodyPr/>
                      <a:lstStyle/>
                      <a:p>
                        <a:pPr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int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__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cdecl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4078F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main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int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argc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,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const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char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**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argv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)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v3 )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endParaRPr lang="en-US" sz="1100" dirty="0">
                          <a:effectLst/>
                          <a:highlight>
                            <a:srgbClr val="FAFAFA"/>
                          </a:highlight>
                        </a:endParaRPr>
                      </a:p>
                      <a:p>
                        <a:pPr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   v12 =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dcgettext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(...);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v13 =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xdectoumax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(..., v12);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max_width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= v13;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v7 )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{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  v14 =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dcgettext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(...);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 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goal_width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=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xdectoumax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(..., v14);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   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LABEL_37;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LABEL_50;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</a:t>
                        </a:r>
                        <a:r>
                          <a:rPr lang="en-US" sz="1100" b="0" i="0" u="none" strike="noStrike" dirty="0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if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( !v7 )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{</a:t>
                        </a:r>
                        <a:endParaRPr lang="en-US" sz="1100" dirty="0">
                          <a:effectLst/>
                          <a:highlight>
                            <a:srgbClr val="FAFAFA"/>
                          </a:highlight>
                        </a:endParaRPr>
                      </a:p>
                      <a:p>
                        <a:pPr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LABEL_50:</a:t>
                        </a:r>
                        <a:endParaRPr lang="en-US" sz="1100" dirty="0">
                          <a:effectLst/>
                          <a:highlight>
                            <a:srgbClr val="FAFAFA"/>
                          </a:highlight>
                        </a:endParaRPr>
                      </a:p>
                      <a:p>
                        <a:pPr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   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goal_width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=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187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* </a:t>
                        </a:r>
                        <a:r>
                          <a:rPr lang="en-US" sz="1100" b="0" i="0" u="none" strike="noStrike" dirty="0" err="1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max_width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/ </a:t>
                        </a:r>
                        <a:r>
                          <a:rPr lang="en-US" sz="1100" b="0" i="0" u="none" strike="noStrike" dirty="0">
                            <a:solidFill>
                              <a:srgbClr val="986801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200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  </a:t>
                        </a:r>
                        <a:r>
                          <a:rPr lang="en-US" sz="1100" b="0" i="0" u="none" strike="noStrike" dirty="0" err="1">
                            <a:solidFill>
                              <a:srgbClr val="A626A4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goto</a:t>
                        </a: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 LABEL_37;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  }</a:t>
                        </a:r>
                      </a:p>
                      <a:p>
                        <a:pPr rtl="0" fontAlgn="t">
                          <a:spcBef>
                            <a:spcPts val="0"/>
                          </a:spcBef>
                          <a:spcAft>
                            <a:spcPts val="0"/>
                          </a:spcAft>
                        </a:pPr>
                        <a:r>
                          <a:rPr lang="en-US" sz="1100" b="0" i="1" u="none" strike="noStrike" dirty="0">
                            <a:solidFill>
                              <a:srgbClr val="A0A1A7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// ...</a:t>
                        </a:r>
                        <a:b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</a:br>
                        <a:r>
                          <a:rPr lang="en-US" sz="1100" b="0" i="0" u="none" strike="noStrike" dirty="0">
                            <a:solidFill>
                              <a:srgbClr val="383A42"/>
                            </a:solidFill>
                            <a:effectLst/>
                            <a:highlight>
                              <a:srgbClr val="FAFAFA"/>
                            </a:highlight>
                            <a:latin typeface="Consolas" panose="020B0609020204030204" pitchFamily="49" charset="0"/>
                          </a:rPr>
                          <a:t>}</a:t>
                        </a:r>
                        <a:endParaRPr lang="en-US" sz="1100" dirty="0">
                          <a:effectLst/>
                          <a:highlight>
                            <a:srgbClr val="FAFAFA"/>
                          </a:highlight>
                        </a:endParaRPr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AC20462-D29D-38FF-1676-19FC33ACB0B7}"/>
                </a:ext>
              </a:extLst>
            </p:cNvPr>
            <p:cNvSpPr/>
            <p:nvPr/>
          </p:nvSpPr>
          <p:spPr>
            <a:xfrm>
              <a:off x="8395553" y="4757500"/>
              <a:ext cx="1170785" cy="2529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B6BC1C4-252C-C4EC-21E8-9AA2878D90F4}"/>
                </a:ext>
              </a:extLst>
            </p:cNvPr>
            <p:cNvSpPr/>
            <p:nvPr/>
          </p:nvSpPr>
          <p:spPr>
            <a:xfrm>
              <a:off x="8395552" y="3762537"/>
              <a:ext cx="1170785" cy="2529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5CC888-D040-3E5C-7682-F00197BADC0B}"/>
                </a:ext>
              </a:extLst>
            </p:cNvPr>
            <p:cNvSpPr/>
            <p:nvPr/>
          </p:nvSpPr>
          <p:spPr>
            <a:xfrm>
              <a:off x="8508674" y="3436964"/>
              <a:ext cx="1170785" cy="2529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noFill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89735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DC79C3-222D-2C4C-3BFD-735361EC6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9B35AEC-9648-D2BE-8A42-DC1AFF71E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Optimizations And Gotos (Failures)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E96122C2-9EE7-A08D-4781-BC24C92941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36D0A1E4-B27A-FD4D-98E3-326173A2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09" y="1503812"/>
            <a:ext cx="9020782" cy="41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9309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20F665-3F29-A880-8C66-C544B0CAA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F7B396-4401-531E-38A5-EF654FD42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Optimizations And Gotos (Failures)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F806CDB5-CE58-985E-6746-2A39ED4E178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11355DE-B776-5363-17F9-919A80069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09" y="1503812"/>
            <a:ext cx="9020782" cy="41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AEEE1D3-AA21-072F-42B0-150173B53870}"/>
              </a:ext>
            </a:extLst>
          </p:cNvPr>
          <p:cNvSpPr/>
          <p:nvPr/>
        </p:nvSpPr>
        <p:spPr>
          <a:xfrm>
            <a:off x="2237362" y="2201327"/>
            <a:ext cx="1585609" cy="2652776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257919-9AFC-017A-08D2-75C29F07A189}"/>
              </a:ext>
            </a:extLst>
          </p:cNvPr>
          <p:cNvSpPr txBox="1"/>
          <p:nvPr/>
        </p:nvSpPr>
        <p:spPr>
          <a:xfrm>
            <a:off x="1177047" y="5169522"/>
            <a:ext cx="418960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5"/>
                </a:solidFill>
              </a:rPr>
              <a:t>Only </a:t>
            </a:r>
            <a:r>
              <a:rPr lang="en-US" dirty="0">
                <a:solidFill>
                  <a:schemeClr val="accent4"/>
                </a:solidFill>
              </a:rPr>
              <a:t>7</a:t>
            </a:r>
            <a:r>
              <a:rPr lang="en-US" dirty="0">
                <a:solidFill>
                  <a:schemeClr val="accent5"/>
                </a:solidFill>
              </a:rPr>
              <a:t> optimizations cause </a:t>
            </a:r>
            <a:r>
              <a:rPr lang="en-US" dirty="0">
                <a:solidFill>
                  <a:schemeClr val="accent4"/>
                </a:solidFill>
              </a:rPr>
              <a:t>80%</a:t>
            </a:r>
            <a:r>
              <a:rPr lang="en-US" dirty="0">
                <a:solidFill>
                  <a:schemeClr val="accent5"/>
                </a:solidFill>
              </a:rPr>
              <a:t> of </a:t>
            </a:r>
            <a:r>
              <a:rPr lang="en-US" dirty="0" err="1">
                <a:solidFill>
                  <a:schemeClr val="accent5"/>
                </a:solidFill>
              </a:rPr>
              <a:t>gotos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0591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675DB-C1E4-5A6A-D204-F2D10A31B4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B8E1FA-F0A0-CDFC-970E-23247687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 Engineers Fight Binaries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61AF9801-A748-0E40-653D-D13E7331934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104;p17">
            <a:extLst>
              <a:ext uri="{FF2B5EF4-FFF2-40B4-BE49-F238E27FC236}">
                <a16:creationId xmlns:a16="http://schemas.microsoft.com/office/drawing/2014/main" id="{388F30FF-DD60-E2AF-3409-3658AFCFADD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3137" y="2810441"/>
            <a:ext cx="1256372" cy="126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1A2B608-DC5B-42DC-205A-9DF6CDA6D8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1997" y="3068419"/>
            <a:ext cx="1011215" cy="1011215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76813F2-17ED-4B70-77BC-FD28D70623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633212" y="2798373"/>
            <a:ext cx="775653" cy="7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6823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463849-FD39-A8DE-DB89-F81E95B171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E7C1FC94-84F0-4527-3BCD-91577E702F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609" y="1503812"/>
            <a:ext cx="9020782" cy="4167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97A8405-00F8-6A4F-A935-0BD9145B0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Optimizations And Gotos (Failures)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711100AB-4CC9-12F2-C3EB-DB15F2181A3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0DD197-5855-3CAD-7D0F-C5436440E801}"/>
              </a:ext>
            </a:extLst>
          </p:cNvPr>
          <p:cNvSpPr/>
          <p:nvPr/>
        </p:nvSpPr>
        <p:spPr>
          <a:xfrm>
            <a:off x="2208179" y="2178996"/>
            <a:ext cx="1605064" cy="3307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1606156-044F-E7FA-4FF0-16AC03CFB0EF}"/>
              </a:ext>
            </a:extLst>
          </p:cNvPr>
          <p:cNvSpPr/>
          <p:nvPr/>
        </p:nvSpPr>
        <p:spPr>
          <a:xfrm>
            <a:off x="2208179" y="3686784"/>
            <a:ext cx="1605064" cy="33074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92DF9F3-4233-4998-26B4-E1BE5CDB6D96}"/>
              </a:ext>
            </a:extLst>
          </p:cNvPr>
          <p:cNvSpPr/>
          <p:nvPr/>
        </p:nvSpPr>
        <p:spPr>
          <a:xfrm>
            <a:off x="2208179" y="4153710"/>
            <a:ext cx="1605064" cy="239950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B2333D-B4CB-192F-33D5-BCB633B155BE}"/>
              </a:ext>
            </a:extLst>
          </p:cNvPr>
          <p:cNvSpPr/>
          <p:nvPr/>
        </p:nvSpPr>
        <p:spPr>
          <a:xfrm>
            <a:off x="2208179" y="2584314"/>
            <a:ext cx="1605064" cy="330740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344F58-9B37-8672-B997-AE50F5AC792D}"/>
              </a:ext>
            </a:extLst>
          </p:cNvPr>
          <p:cNvSpPr/>
          <p:nvPr/>
        </p:nvSpPr>
        <p:spPr>
          <a:xfrm>
            <a:off x="2208179" y="3359283"/>
            <a:ext cx="1605064" cy="2723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BAC7192-03EA-33BE-4142-0C7EF4FC848A}"/>
              </a:ext>
            </a:extLst>
          </p:cNvPr>
          <p:cNvSpPr/>
          <p:nvPr/>
        </p:nvSpPr>
        <p:spPr>
          <a:xfrm>
            <a:off x="2208179" y="2976662"/>
            <a:ext cx="1605064" cy="272375"/>
          </a:xfrm>
          <a:prstGeom prst="rect">
            <a:avLst/>
          </a:pr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4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A27331-F661-0007-1616-449F49539192}"/>
              </a:ext>
            </a:extLst>
          </p:cNvPr>
          <p:cNvSpPr/>
          <p:nvPr/>
        </p:nvSpPr>
        <p:spPr>
          <a:xfrm>
            <a:off x="2208179" y="4523360"/>
            <a:ext cx="1605064" cy="23995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282311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606175-8BB6-2376-A0A6-C71B64FFA0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955986-45C9-7426-A89F-BECAC7443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 Observed Types of Compiler Optimizations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B150A035-EC36-A9A5-47EA-5D912C0A22D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5677ABBD-A51E-17E7-BCA7-4011515EB664}"/>
              </a:ext>
            </a:extLst>
          </p:cNvPr>
          <p:cNvGrpSpPr/>
          <p:nvPr/>
        </p:nvGrpSpPr>
        <p:grpSpPr>
          <a:xfrm>
            <a:off x="1432359" y="1696881"/>
            <a:ext cx="9327281" cy="3565968"/>
            <a:chOff x="1528787" y="1823340"/>
            <a:chExt cx="7490983" cy="278820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F45AF17-881D-9E3B-8F8C-302DD58AB8D4}"/>
                </a:ext>
              </a:extLst>
            </p:cNvPr>
            <p:cNvGrpSpPr/>
            <p:nvPr/>
          </p:nvGrpSpPr>
          <p:grpSpPr>
            <a:xfrm>
              <a:off x="1528787" y="1828776"/>
              <a:ext cx="3375103" cy="2782766"/>
              <a:chOff x="781121" y="1017883"/>
              <a:chExt cx="3375103" cy="2782766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D3089589-CD54-1848-E2F1-DC024A0BD77B}"/>
                  </a:ext>
                </a:extLst>
              </p:cNvPr>
              <p:cNvSpPr txBox="1"/>
              <p:nvPr/>
            </p:nvSpPr>
            <p:spPr>
              <a:xfrm>
                <a:off x="781121" y="1017883"/>
                <a:ext cx="3375102" cy="288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Optimization</a:t>
                </a:r>
              </a:p>
            </p:txBody>
          </p:sp>
          <p:sp>
            <p:nvSpPr>
              <p:cNvPr id="23" name="Google Shape;655;p43">
                <a:extLst>
                  <a:ext uri="{FF2B5EF4-FFF2-40B4-BE49-F238E27FC236}">
                    <a16:creationId xmlns:a16="http://schemas.microsoft.com/office/drawing/2014/main" id="{D20397E1-F14A-D1CD-3AA9-068F626FD4C9}"/>
                  </a:ext>
                </a:extLst>
              </p:cNvPr>
              <p:cNvSpPr txBox="1"/>
              <p:nvPr/>
            </p:nvSpPr>
            <p:spPr>
              <a:xfrm>
                <a:off x="781121" y="1394649"/>
                <a:ext cx="3375103" cy="2406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5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Jump Threading</a:t>
                </a:r>
                <a:endParaRPr sz="1600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 dirty="0">
                    <a:solidFill>
                      <a:schemeClr val="accent5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STCR</a:t>
                </a:r>
                <a:endParaRPr sz="1600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 sz="1600" dirty="0">
                    <a:solidFill>
                      <a:schemeClr val="accent5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Loop Header</a:t>
                </a:r>
                <a:endParaRPr sz="1600" dirty="0">
                  <a:solidFill>
                    <a:schemeClr val="accent5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endParaRPr sz="1600" dirty="0">
                  <a:solidFill>
                    <a:srgbClr val="4A86E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4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CSE</a:t>
                </a:r>
                <a:endParaRPr sz="1600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4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Switch Conversion</a:t>
                </a:r>
                <a:endParaRPr sz="1600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4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Cross Jumping</a:t>
                </a:r>
                <a:endParaRPr sz="1600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 err="1">
                    <a:solidFill>
                      <a:schemeClr val="accent3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Builtin</a:t>
                </a:r>
                <a:r>
                  <a:rPr lang="en" sz="1600" dirty="0">
                    <a:solidFill>
                      <a:schemeClr val="accent3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 Inlining</a:t>
                </a:r>
                <a:endParaRPr sz="1600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3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Switch Lowering</a:t>
                </a:r>
                <a:endParaRPr sz="1600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3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Non-Ret Functions</a:t>
                </a:r>
                <a:endParaRPr sz="1600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9253BFF-E054-3B24-43EE-75B87BB5DF4E}"/>
                </a:ext>
              </a:extLst>
            </p:cNvPr>
            <p:cNvGrpSpPr/>
            <p:nvPr/>
          </p:nvGrpSpPr>
          <p:grpSpPr>
            <a:xfrm>
              <a:off x="5563072" y="1823340"/>
              <a:ext cx="3456698" cy="2438286"/>
              <a:chOff x="4776439" y="1025912"/>
              <a:chExt cx="3456698" cy="2438286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2DDCCDAF-6343-5F0F-BF75-938B89A483F9}"/>
                  </a:ext>
                </a:extLst>
              </p:cNvPr>
              <p:cNvSpPr txBox="1"/>
              <p:nvPr/>
            </p:nvSpPr>
            <p:spPr>
              <a:xfrm>
                <a:off x="4776439" y="1025912"/>
                <a:ext cx="3456698" cy="2887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800" b="1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Decompiler Effect</a:t>
                </a:r>
              </a:p>
            </p:txBody>
          </p:sp>
          <p:sp>
            <p:nvSpPr>
              <p:cNvPr id="27" name="Google Shape;659;p43">
                <a:extLst>
                  <a:ext uri="{FF2B5EF4-FFF2-40B4-BE49-F238E27FC236}">
                    <a16:creationId xmlns:a16="http://schemas.microsoft.com/office/drawing/2014/main" id="{AF03EC6C-29B1-D047-6F38-022BFD997BBF}"/>
                  </a:ext>
                </a:extLst>
              </p:cNvPr>
              <p:cNvSpPr txBox="1"/>
              <p:nvPr/>
            </p:nvSpPr>
            <p:spPr>
              <a:xfrm>
                <a:off x="4776439" y="1394649"/>
                <a:ext cx="3456698" cy="206954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4A86E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accent5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Code Duplication</a:t>
                </a: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600" dirty="0">
                  <a:solidFill>
                    <a:srgbClr val="4A86E8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600" dirty="0">
                    <a:solidFill>
                      <a:schemeClr val="accent4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Code Merging</a:t>
                </a:r>
                <a:endParaRPr sz="1600" dirty="0">
                  <a:solidFill>
                    <a:schemeClr val="accent4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rgbClr val="FF0000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600" dirty="0">
                  <a:solidFill>
                    <a:schemeClr val="dk2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600" dirty="0">
                    <a:solidFill>
                      <a:schemeClr val="accent3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Roboto Mono"/>
                  </a:rPr>
                  <a:t>Code Movement/Other</a:t>
                </a:r>
                <a:endParaRPr sz="1600" dirty="0">
                  <a:solidFill>
                    <a:schemeClr val="accent3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Roboto Mono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995947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92686-68C5-52DA-B87B-637788C0FB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3A6909-06C8-AA93-2768-6C096BFA8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Compiler Optimization Summary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A128B6D-AA6F-A5D4-5E57-5EEDA2FDA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You can find optimization locations with </a:t>
            </a:r>
            <a:r>
              <a:rPr lang="en-US" sz="2400" dirty="0" err="1">
                <a:solidFill>
                  <a:schemeClr val="accent4"/>
                </a:solidFill>
              </a:rPr>
              <a:t>gotos</a:t>
            </a:r>
            <a:r>
              <a:rPr lang="en-US" sz="2400" dirty="0">
                <a:solidFill>
                  <a:schemeClr val="accent4"/>
                </a:solidFill>
              </a:rPr>
              <a:t> </a:t>
            </a:r>
            <a:r>
              <a:rPr lang="en-US" sz="2400" dirty="0"/>
              <a:t>(It’s not 100% lossy!)</a:t>
            </a:r>
            <a:endParaRPr lang="en-US" sz="2400" dirty="0">
              <a:solidFill>
                <a:schemeClr val="accent4"/>
              </a:solidFill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Not all </a:t>
            </a:r>
            <a:r>
              <a:rPr lang="en-US" sz="2400" dirty="0">
                <a:solidFill>
                  <a:schemeClr val="accent4"/>
                </a:solidFill>
              </a:rPr>
              <a:t>optimizations</a:t>
            </a:r>
            <a:r>
              <a:rPr lang="en-US" sz="2400" dirty="0"/>
              <a:t> are the same level of destructive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There is a reasonably </a:t>
            </a:r>
            <a:r>
              <a:rPr lang="en-US" sz="2400" dirty="0">
                <a:solidFill>
                  <a:schemeClr val="accent4"/>
                </a:solidFill>
              </a:rPr>
              <a:t>limited amount</a:t>
            </a:r>
            <a:r>
              <a:rPr lang="en-US" sz="2400" dirty="0"/>
              <a:t> that causes destruction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Solution:                identify and reverse the most impactful!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BF2AC5E3-FD97-3BBD-B735-ED176F674FB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60;p13">
            <a:extLst>
              <a:ext uri="{FF2B5EF4-FFF2-40B4-BE49-F238E27FC236}">
                <a16:creationId xmlns:a16="http://schemas.microsoft.com/office/drawing/2014/main" id="{3578642E-DB10-C0C0-6D7A-767E2D187CA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2283219" y="3300250"/>
            <a:ext cx="743988" cy="864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043075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DF8E0C-1BC4-83F4-D85C-10F8B3320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45A6A8B-56B1-6C7B-E02A-A22FB8F06A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148" y="2908096"/>
            <a:ext cx="6149611" cy="1089309"/>
          </a:xfrm>
        </p:spPr>
        <p:txBody>
          <a:bodyPr>
            <a:normAutofit/>
          </a:bodyPr>
          <a:lstStyle/>
          <a:p>
            <a:r>
              <a:rPr lang="en-US" b="1" dirty="0"/>
              <a:t>Plundering Compiler Optimizations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0172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E1979-7459-1168-6AD4-5851903245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E5E50C-3526-4E82-E962-82B148236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highlight>
                  <a:srgbClr val="808080"/>
                </a:highlight>
              </a:rPr>
              <a:t>fmt</a:t>
            </a:r>
            <a:r>
              <a:rPr lang="en-US" dirty="0"/>
              <a:t>: The Evil Switch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96AE1E64-2643-F321-5727-EEF8A64221A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oogle Shape;889;p58">
            <a:extLst>
              <a:ext uri="{FF2B5EF4-FFF2-40B4-BE49-F238E27FC236}">
                <a16:creationId xmlns:a16="http://schemas.microsoft.com/office/drawing/2014/main" id="{BEA74E5D-DA28-2C21-9AD0-FA07C34E6A62}"/>
              </a:ext>
            </a:extLst>
          </p:cNvPr>
          <p:cNvGraphicFramePr/>
          <p:nvPr/>
        </p:nvGraphicFramePr>
        <p:xfrm>
          <a:off x="2346572" y="1056904"/>
          <a:ext cx="3260675" cy="4485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34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default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'c'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's'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't'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'u'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'w'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'g'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'p'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case_GETOPT_HELP_CHAR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highlight>
                          <a:srgbClr val="FAFAFA"/>
                        </a:highlight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case_GETOPT_VERSION_CHAR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Google Shape;889;p58">
            <a:extLst>
              <a:ext uri="{FF2B5EF4-FFF2-40B4-BE49-F238E27FC236}">
                <a16:creationId xmlns:a16="http://schemas.microsoft.com/office/drawing/2014/main" id="{9E12FBAC-F197-5C99-0552-F6AF8CC541BD}"/>
              </a:ext>
            </a:extLst>
          </p:cNvPr>
          <p:cNvGraphicFramePr/>
          <p:nvPr/>
        </p:nvGraphicFramePr>
        <p:xfrm>
          <a:off x="6403669" y="1048488"/>
          <a:ext cx="3260675" cy="57810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349838"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7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envp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112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112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-130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-130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-131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LABEL_53: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}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99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103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116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116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115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117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7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119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7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7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7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7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80177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7D15D-BD84-05BD-2E09-E43744ACF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41367EA-45DF-4641-C45E-FA4C5FDD2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Evil Switch: Switch Lowering Optimization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7C31DE51-6F2C-D515-A773-0D84683B14C0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oogle Shape;889;p58">
            <a:extLst>
              <a:ext uri="{FF2B5EF4-FFF2-40B4-BE49-F238E27FC236}">
                <a16:creationId xmlns:a16="http://schemas.microsoft.com/office/drawing/2014/main" id="{6B9F8E34-ACED-B178-0638-204655F39E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9035314"/>
              </p:ext>
            </p:extLst>
          </p:nvPr>
        </p:nvGraphicFramePr>
        <p:xfrm>
          <a:off x="574333" y="1226443"/>
          <a:ext cx="3260675" cy="4485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34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default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'c'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's'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't'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'u'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'w'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'g'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'p'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case_GETOPT_HELP_CHAR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highlight>
                          <a:srgbClr val="FAFAFA"/>
                        </a:highlight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case_GETOPT_VERSION_CHAR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7BC5D1BD-67D7-42FE-0167-DA4D8692D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161" y="1226443"/>
            <a:ext cx="5241665" cy="451259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098C4E3-0C38-E710-C552-E82799ED62D6}"/>
              </a:ext>
            </a:extLst>
          </p:cNvPr>
          <p:cNvCxnSpPr/>
          <p:nvPr/>
        </p:nvCxnSpPr>
        <p:spPr>
          <a:xfrm flipV="1">
            <a:off x="1564849" y="1715678"/>
            <a:ext cx="4317477" cy="25075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A87344-72BF-7B0E-D971-D4651C21DE8A}"/>
              </a:ext>
            </a:extLst>
          </p:cNvPr>
          <p:cNvCxnSpPr>
            <a:cxnSpLocks/>
          </p:cNvCxnSpPr>
          <p:nvPr/>
        </p:nvCxnSpPr>
        <p:spPr>
          <a:xfrm>
            <a:off x="1564849" y="2894029"/>
            <a:ext cx="4600281" cy="91440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66246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0031E-0344-80B7-38E7-A495274689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2E953B-9FC7-668D-436B-89AF0734E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 Lowering Optimization (simplified)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538E516-50EF-46DD-8ECB-2E164E9E8D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Minimizes the number of jumps for a non-consecutive Switch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Converts what would be many tables into an </a:t>
            </a:r>
            <a:r>
              <a:rPr lang="en-US" sz="2400" b="1" dirty="0"/>
              <a:t>if-tree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Has existed since the early 2000s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Can’t be disabled in GCC (exists in O0)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1C24186B-A56B-96B9-BBD6-DA54336A2DD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8865866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77C5AE-284B-D208-4D21-7BEFDEC524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55A7D0-D897-D98B-3D5E-7C13C585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Switch Lowering Pattern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8FD96A9F-6D40-4563-05BE-C64E1ABC806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" name="Google Shape;889;p58">
            <a:extLst>
              <a:ext uri="{FF2B5EF4-FFF2-40B4-BE49-F238E27FC236}">
                <a16:creationId xmlns:a16="http://schemas.microsoft.com/office/drawing/2014/main" id="{AE041C38-6F03-2169-972B-EBA732623B34}"/>
              </a:ext>
            </a:extLst>
          </p:cNvPr>
          <p:cNvGraphicFramePr/>
          <p:nvPr/>
        </p:nvGraphicFramePr>
        <p:xfrm>
          <a:off x="574333" y="1226443"/>
          <a:ext cx="3260675" cy="448564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34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switch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default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'c'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's'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't'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'u'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'w'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'g'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1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'p'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: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case_GETOPT_HELP_CHAR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endParaRPr lang="en-US" sz="1100" b="0" i="0" u="none" strike="noStrike" dirty="0">
                        <a:solidFill>
                          <a:srgbClr val="383A42"/>
                        </a:solidFill>
                        <a:effectLst/>
                        <a:highlight>
                          <a:srgbClr val="FAFAFA"/>
                        </a:highlight>
                        <a:latin typeface="Consolas" panose="020B0609020204030204" pitchFamily="49" charset="0"/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1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case_GETOPT_VERSION_CHAR</a:t>
                      </a: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1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1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21" name="Group 20">
            <a:extLst>
              <a:ext uri="{FF2B5EF4-FFF2-40B4-BE49-F238E27FC236}">
                <a16:creationId xmlns:a16="http://schemas.microsoft.com/office/drawing/2014/main" id="{270D9436-6CA6-453B-90D3-F42B185838C6}"/>
              </a:ext>
            </a:extLst>
          </p:cNvPr>
          <p:cNvGrpSpPr/>
          <p:nvPr/>
        </p:nvGrpSpPr>
        <p:grpSpPr>
          <a:xfrm>
            <a:off x="5888992" y="1788051"/>
            <a:ext cx="3009912" cy="3362425"/>
            <a:chOff x="6614855" y="1963939"/>
            <a:chExt cx="2520883" cy="2869067"/>
          </a:xfrm>
        </p:grpSpPr>
        <p:sp>
          <p:nvSpPr>
            <p:cNvPr id="5" name="Rounded Rectangle 4">
              <a:extLst>
                <a:ext uri="{FF2B5EF4-FFF2-40B4-BE49-F238E27FC236}">
                  <a16:creationId xmlns:a16="http://schemas.microsoft.com/office/drawing/2014/main" id="{AFDBB6D9-F41D-1523-22F5-F77E1B90EA8C}"/>
                </a:ext>
              </a:extLst>
            </p:cNvPr>
            <p:cNvSpPr/>
            <p:nvPr/>
          </p:nvSpPr>
          <p:spPr>
            <a:xfrm>
              <a:off x="8446751" y="3475604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CODE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BDBD001E-3A3D-0923-798C-A5219926D255}"/>
                </a:ext>
              </a:extLst>
            </p:cNvPr>
            <p:cNvSpPr/>
            <p:nvPr/>
          </p:nvSpPr>
          <p:spPr>
            <a:xfrm>
              <a:off x="7530802" y="3513389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Arial"/>
                  <a:sym typeface="Arial"/>
                </a:rPr>
                <a:t>CODE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5CB73DD0-E9A4-DFA1-831A-F0E909266D66}"/>
                </a:ext>
              </a:extLst>
            </p:cNvPr>
            <p:cNvCxnSpPr>
              <a:cxnSpLocks/>
              <a:stCxn id="16" idx="2"/>
              <a:endCxn id="5" idx="0"/>
            </p:cNvCxnSpPr>
            <p:nvPr/>
          </p:nvCxnSpPr>
          <p:spPr>
            <a:xfrm>
              <a:off x="7875296" y="3169117"/>
              <a:ext cx="915949" cy="306487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073D6214-6931-08D1-6662-C5C674E39A59}"/>
                </a:ext>
              </a:extLst>
            </p:cNvPr>
            <p:cNvSpPr/>
            <p:nvPr/>
          </p:nvSpPr>
          <p:spPr>
            <a:xfrm>
              <a:off x="6614855" y="2767391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CODE</a:t>
              </a: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954262AD-4C76-DB05-5DA0-71F2F4D14A6B}"/>
                </a:ext>
              </a:extLst>
            </p:cNvPr>
            <p:cNvCxnSpPr>
              <a:cxnSpLocks/>
              <a:stCxn id="16" idx="2"/>
              <a:endCxn id="6" idx="0"/>
            </p:cNvCxnSpPr>
            <p:nvPr/>
          </p:nvCxnSpPr>
          <p:spPr>
            <a:xfrm>
              <a:off x="7875296" y="3169117"/>
              <a:ext cx="0" cy="34427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w="med" len="sm"/>
              <a:tailEnd type="triangle" w="med" len="sm"/>
            </a:ln>
            <a:effectLst/>
          </p:spPr>
        </p:cxn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7A0B1BB-0D48-1C61-5192-A5F3D5AEF2FE}"/>
                </a:ext>
              </a:extLst>
            </p:cNvPr>
            <p:cNvSpPr/>
            <p:nvPr/>
          </p:nvSpPr>
          <p:spPr>
            <a:xfrm>
              <a:off x="6614856" y="1963939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Arial"/>
                  <a:sym typeface="Arial"/>
                </a:rPr>
                <a:t>v1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lang="en-US" sz="800" kern="0" dirty="0">
                  <a:solidFill>
                    <a:srgbClr val="000000"/>
                  </a:solidFill>
                  <a:latin typeface="Arial"/>
                  <a:sym typeface="Arial"/>
                </a:rPr>
                <a:t>v1 != N</a:t>
              </a: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8A4A04D-4309-5B06-793F-7E0860637765}"/>
                </a:ext>
              </a:extLst>
            </p:cNvPr>
            <p:cNvCxnSpPr>
              <a:stCxn id="13" idx="2"/>
              <a:endCxn id="11" idx="0"/>
            </p:cNvCxnSpPr>
            <p:nvPr/>
          </p:nvCxnSpPr>
          <p:spPr>
            <a:xfrm flipH="1">
              <a:off x="6959349" y="2365665"/>
              <a:ext cx="1" cy="401726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07F2037-6CB5-3567-F33A-6F70C9DAD4D7}"/>
                </a:ext>
              </a:extLst>
            </p:cNvPr>
            <p:cNvCxnSpPr>
              <a:cxnSpLocks/>
              <a:stCxn id="13" idx="2"/>
              <a:endCxn id="16" idx="0"/>
            </p:cNvCxnSpPr>
            <p:nvPr/>
          </p:nvCxnSpPr>
          <p:spPr>
            <a:xfrm>
              <a:off x="6959350" y="2365665"/>
              <a:ext cx="915946" cy="401726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30BD1105-2BB2-9A89-A8F0-218E11179DAA}"/>
                </a:ext>
              </a:extLst>
            </p:cNvPr>
            <p:cNvSpPr/>
            <p:nvPr/>
          </p:nvSpPr>
          <p:spPr>
            <a:xfrm>
              <a:off x="7530802" y="2767391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-US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sym typeface="Arial"/>
                </a:rPr>
                <a:t>v1 &lt; M</a:t>
              </a:r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7151DFFE-ACFC-3C00-8B0B-339389424ACF}"/>
                </a:ext>
              </a:extLst>
            </p:cNvPr>
            <p:cNvSpPr/>
            <p:nvPr/>
          </p:nvSpPr>
          <p:spPr>
            <a:xfrm>
              <a:off x="7530802" y="4431280"/>
              <a:ext cx="688987" cy="401726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 w="12700"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2FB1A5FD-B552-3F9E-3920-8DA6CAE42D88}"/>
                </a:ext>
              </a:extLst>
            </p:cNvPr>
            <p:cNvCxnSpPr>
              <a:cxnSpLocks/>
              <a:stCxn id="11" idx="2"/>
              <a:endCxn id="17" idx="0"/>
            </p:cNvCxnSpPr>
            <p:nvPr/>
          </p:nvCxnSpPr>
          <p:spPr>
            <a:xfrm>
              <a:off x="6959349" y="3169117"/>
              <a:ext cx="915947" cy="126216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tailEnd type="triangle"/>
            </a:ln>
            <a:effectLst/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329DB101-7CE8-7CCD-8724-6E1F65FAFF39}"/>
                </a:ext>
              </a:extLst>
            </p:cNvPr>
            <p:cNvCxnSpPr>
              <a:cxnSpLocks/>
              <a:stCxn id="6" idx="2"/>
              <a:endCxn id="17" idx="0"/>
            </p:cNvCxnSpPr>
            <p:nvPr/>
          </p:nvCxnSpPr>
          <p:spPr>
            <a:xfrm>
              <a:off x="7875296" y="3915115"/>
              <a:ext cx="0" cy="516165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2385BE79-1FA0-021F-804B-9CCCFFDFD33F}"/>
                </a:ext>
              </a:extLst>
            </p:cNvPr>
            <p:cNvCxnSpPr>
              <a:cxnSpLocks/>
              <a:stCxn id="5" idx="2"/>
              <a:endCxn id="17" idx="0"/>
            </p:cNvCxnSpPr>
            <p:nvPr/>
          </p:nvCxnSpPr>
          <p:spPr>
            <a:xfrm flipH="1">
              <a:off x="7875296" y="3877330"/>
              <a:ext cx="915949" cy="553950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602CA0B-29FB-4028-65F1-979ADBF30741}"/>
              </a:ext>
            </a:extLst>
          </p:cNvPr>
          <p:cNvSpPr txBox="1"/>
          <p:nvPr/>
        </p:nvSpPr>
        <p:spPr>
          <a:xfrm>
            <a:off x="8100269" y="3027802"/>
            <a:ext cx="72846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goto</a:t>
            </a:r>
            <a:r>
              <a:rPr lang="en-US" dirty="0">
                <a:solidFill>
                  <a:srgbClr val="FF0000"/>
                </a:solidFill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21305266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AAD51D-D603-1142-AFAA-C8A52350B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A982846-A3B6-E1E2-41C6-FB4EA1256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Mythical Calls: Jump Threading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EF22C3CD-D4F8-AE1D-84FF-EFF053B0AA7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889;p58">
            <a:extLst>
              <a:ext uri="{FF2B5EF4-FFF2-40B4-BE49-F238E27FC236}">
                <a16:creationId xmlns:a16="http://schemas.microsoft.com/office/drawing/2014/main" id="{69394A63-DF4C-A9CE-AEEA-055D258456D6}"/>
              </a:ext>
            </a:extLst>
          </p:cNvPr>
          <p:cNvGraphicFramePr/>
          <p:nvPr/>
        </p:nvGraphicFramePr>
        <p:xfrm>
          <a:off x="1851443" y="1245234"/>
          <a:ext cx="3471716" cy="3601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4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2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5" name="Google Shape;889;p58">
            <a:extLst>
              <a:ext uri="{FF2B5EF4-FFF2-40B4-BE49-F238E27FC236}">
                <a16:creationId xmlns:a16="http://schemas.microsoft.com/office/drawing/2014/main" id="{9121952E-6925-A1AB-5145-4CD44BF0FB6A}"/>
              </a:ext>
            </a:extLst>
          </p:cNvPr>
          <p:cNvGraphicFramePr/>
          <p:nvPr/>
        </p:nvGraphicFramePr>
        <p:xfrm>
          <a:off x="6250294" y="1248962"/>
          <a:ext cx="4156897" cy="506476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1568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92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v3 )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v12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v13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v12);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v13;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v7 )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v14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v14);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LABEL_50;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!v7 )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LABEL_50: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12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v27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v27);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LABEL_37: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2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6FCBB46E-7236-FA4E-9716-DDB41232E3E8}"/>
              </a:ext>
            </a:extLst>
          </p:cNvPr>
          <p:cNvSpPr/>
          <p:nvPr/>
        </p:nvSpPr>
        <p:spPr>
          <a:xfrm>
            <a:off x="3200400" y="1998277"/>
            <a:ext cx="1423447" cy="3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3CAAF4-F036-6EB5-CD49-B0BB8A9E27CF}"/>
              </a:ext>
            </a:extLst>
          </p:cNvPr>
          <p:cNvSpPr/>
          <p:nvPr/>
        </p:nvSpPr>
        <p:spPr>
          <a:xfrm>
            <a:off x="3252428" y="2724141"/>
            <a:ext cx="1423447" cy="3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1F3C565-86E3-BEA3-75DF-A032E85F962E}"/>
              </a:ext>
            </a:extLst>
          </p:cNvPr>
          <p:cNvSpPr/>
          <p:nvPr/>
        </p:nvSpPr>
        <p:spPr>
          <a:xfrm>
            <a:off x="7114095" y="2153819"/>
            <a:ext cx="1841369" cy="3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EA63521-C170-F7EF-BE16-DD2C87236E0F}"/>
              </a:ext>
            </a:extLst>
          </p:cNvPr>
          <p:cNvSpPr/>
          <p:nvPr/>
        </p:nvSpPr>
        <p:spPr>
          <a:xfrm>
            <a:off x="7879238" y="3095713"/>
            <a:ext cx="1841369" cy="3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F2A5714-8F86-8EFF-083A-05A42EFE4EEE}"/>
              </a:ext>
            </a:extLst>
          </p:cNvPr>
          <p:cNvSpPr/>
          <p:nvPr/>
        </p:nvSpPr>
        <p:spPr>
          <a:xfrm>
            <a:off x="7513164" y="5253549"/>
            <a:ext cx="1841369" cy="31108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0304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678A44-6176-ACD0-79CE-BC87BC4B29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F1251C5-311A-6134-393E-000F0B3834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Mythical Calls: Jump Threading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38DD8A5A-6D78-EFE4-EA6E-86B84DEA0FE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889;p58">
            <a:extLst>
              <a:ext uri="{FF2B5EF4-FFF2-40B4-BE49-F238E27FC236}">
                <a16:creationId xmlns:a16="http://schemas.microsoft.com/office/drawing/2014/main" id="{0A8A6A88-8E3F-FBAC-5605-44B32ED5BA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89969152"/>
              </p:ext>
            </p:extLst>
          </p:nvPr>
        </p:nvGraphicFramePr>
        <p:xfrm>
          <a:off x="682520" y="1547966"/>
          <a:ext cx="3471716" cy="3601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7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2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93DE257D-37D1-C02C-ED7B-BC95A1B23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549" y="1181259"/>
            <a:ext cx="6449675" cy="44954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5A11B68-17E7-323E-E634-1545E07E3A34}"/>
              </a:ext>
            </a:extLst>
          </p:cNvPr>
          <p:cNvCxnSpPr>
            <a:cxnSpLocks/>
          </p:cNvCxnSpPr>
          <p:nvPr/>
        </p:nvCxnSpPr>
        <p:spPr>
          <a:xfrm>
            <a:off x="3535052" y="2432115"/>
            <a:ext cx="136449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72D3DA3-C0D1-AD6B-76A1-93815862943B}"/>
              </a:ext>
            </a:extLst>
          </p:cNvPr>
          <p:cNvCxnSpPr>
            <a:cxnSpLocks/>
          </p:cNvCxnSpPr>
          <p:nvPr/>
        </p:nvCxnSpPr>
        <p:spPr>
          <a:xfrm>
            <a:off x="3535052" y="3186260"/>
            <a:ext cx="1451727" cy="5750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69526C3-A9A5-3E54-A253-668F97731675}"/>
              </a:ext>
            </a:extLst>
          </p:cNvPr>
          <p:cNvCxnSpPr>
            <a:cxnSpLocks/>
          </p:cNvCxnSpPr>
          <p:nvPr/>
        </p:nvCxnSpPr>
        <p:spPr>
          <a:xfrm>
            <a:off x="3535052" y="3186260"/>
            <a:ext cx="5307290" cy="9709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9646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B4215-6805-2C4A-725B-34CFE40A5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92F9344-033A-055E-ED2A-8668E02A4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Disassembler?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3F68393C-6734-83D2-BDC9-51F1AED158E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A8DDEDD-621E-A3F3-DCEC-98D7FDAC6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2206" y="2755612"/>
            <a:ext cx="1427300" cy="142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Google Shape;104;p17">
            <a:extLst>
              <a:ext uri="{FF2B5EF4-FFF2-40B4-BE49-F238E27FC236}">
                <a16:creationId xmlns:a16="http://schemas.microsoft.com/office/drawing/2014/main" id="{695F909D-9A94-1EDF-1CCB-1843F62C66E9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227" y="2838637"/>
            <a:ext cx="1256372" cy="126125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816A66-276C-0EF7-244C-3B439CE82B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0159" y="1748812"/>
            <a:ext cx="2163193" cy="344090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6108744-742C-CF81-C301-88EF4E196AFE}"/>
              </a:ext>
            </a:extLst>
          </p:cNvPr>
          <p:cNvCxnSpPr>
            <a:stCxn id="5" idx="3"/>
            <a:endCxn id="3" idx="1"/>
          </p:cNvCxnSpPr>
          <p:nvPr/>
        </p:nvCxnSpPr>
        <p:spPr>
          <a:xfrm>
            <a:off x="1954599" y="3469263"/>
            <a:ext cx="1807607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CB4784D-8B1A-E34B-1453-2CBEB1D5878A}"/>
              </a:ext>
            </a:extLst>
          </p:cNvPr>
          <p:cNvCxnSpPr>
            <a:cxnSpLocks/>
          </p:cNvCxnSpPr>
          <p:nvPr/>
        </p:nvCxnSpPr>
        <p:spPr>
          <a:xfrm>
            <a:off x="5257014" y="3469263"/>
            <a:ext cx="1807607" cy="1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2C041C3-67B9-40F6-C60C-33C2DE5BFB1A}"/>
              </a:ext>
            </a:extLst>
          </p:cNvPr>
          <p:cNvSpPr txBox="1"/>
          <p:nvPr/>
        </p:nvSpPr>
        <p:spPr>
          <a:xfrm>
            <a:off x="3592120" y="2214121"/>
            <a:ext cx="1767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(disassembling)</a:t>
            </a:r>
          </a:p>
        </p:txBody>
      </p:sp>
    </p:spTree>
    <p:extLst>
      <p:ext uri="{BB962C8B-B14F-4D97-AF65-F5344CB8AC3E}">
        <p14:creationId xmlns:p14="http://schemas.microsoft.com/office/powerpoint/2010/main" val="20181738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C4CBD5-AFCB-5120-A91E-9310F4421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FDC0C-B18B-A437-CA3A-A3FC368B9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Threading (Simplified)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DB843DE6-9F24-5D39-1B05-4193EBB3008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Google Shape;595;p39">
            <a:extLst>
              <a:ext uri="{FF2B5EF4-FFF2-40B4-BE49-F238E27FC236}">
                <a16:creationId xmlns:a16="http://schemas.microsoft.com/office/drawing/2014/main" id="{2BD6BE22-30D8-A3ED-D311-1148136F2856}"/>
              </a:ext>
            </a:extLst>
          </p:cNvPr>
          <p:cNvGraphicFramePr/>
          <p:nvPr/>
        </p:nvGraphicFramePr>
        <p:xfrm>
          <a:off x="6664833" y="1778791"/>
          <a:ext cx="1802240" cy="29086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86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(v1 &amp;&amp; v2) {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400" dirty="0" err="1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(v2) {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B: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82546" marR="82546" marT="82546" marB="82546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oogle Shape;590;p39">
            <a:extLst>
              <a:ext uri="{FF2B5EF4-FFF2-40B4-BE49-F238E27FC236}">
                <a16:creationId xmlns:a16="http://schemas.microsoft.com/office/drawing/2014/main" id="{80CC8809-F34F-3D4D-DB67-6856AF33D998}"/>
              </a:ext>
            </a:extLst>
          </p:cNvPr>
          <p:cNvGraphicFramePr/>
          <p:nvPr/>
        </p:nvGraphicFramePr>
        <p:xfrm>
          <a:off x="3795227" y="2476626"/>
          <a:ext cx="1746961" cy="1655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6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5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 &amp;&amp; b)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(b)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82546" marR="82546" marT="82546" marB="82546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28FD683-2487-C9DD-AB40-BE9BF2F47781}"/>
              </a:ext>
            </a:extLst>
          </p:cNvPr>
          <p:cNvCxnSpPr/>
          <p:nvPr/>
        </p:nvCxnSpPr>
        <p:spPr>
          <a:xfrm>
            <a:off x="5803769" y="3289955"/>
            <a:ext cx="584462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CE57A11-6B54-187A-BC0F-B4AE05D58B10}"/>
              </a:ext>
            </a:extLst>
          </p:cNvPr>
          <p:cNvCxnSpPr>
            <a:cxnSpLocks/>
          </p:cNvCxnSpPr>
          <p:nvPr/>
        </p:nvCxnSpPr>
        <p:spPr>
          <a:xfrm>
            <a:off x="2488676" y="2696066"/>
            <a:ext cx="13065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1DC0D09-D2C5-126D-DDBB-6DD476B9A3D1}"/>
              </a:ext>
            </a:extLst>
          </p:cNvPr>
          <p:cNvCxnSpPr>
            <a:cxnSpLocks/>
          </p:cNvCxnSpPr>
          <p:nvPr/>
        </p:nvCxnSpPr>
        <p:spPr>
          <a:xfrm>
            <a:off x="2488676" y="2696066"/>
            <a:ext cx="1234912" cy="732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1F3112-01CA-0E90-FFE3-987942F1E63D}"/>
              </a:ext>
            </a:extLst>
          </p:cNvPr>
          <p:cNvSpPr txBox="1"/>
          <p:nvPr/>
        </p:nvSpPr>
        <p:spPr>
          <a:xfrm>
            <a:off x="1004427" y="2291960"/>
            <a:ext cx="252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Overlapping Conditions</a:t>
            </a:r>
          </a:p>
        </p:txBody>
      </p:sp>
    </p:spTree>
    <p:extLst>
      <p:ext uri="{BB962C8B-B14F-4D97-AF65-F5344CB8AC3E}">
        <p14:creationId xmlns:p14="http://schemas.microsoft.com/office/powerpoint/2010/main" val="6035904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AD7B07-879C-7BE5-8894-8CCAB58C2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EE0C4BD-1658-2F5C-6351-E9FAC9D27E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Threading (Simplified)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C48C3420-3554-07C4-487E-3853E6B376B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0" name="Google Shape;595;p39">
            <a:extLst>
              <a:ext uri="{FF2B5EF4-FFF2-40B4-BE49-F238E27FC236}">
                <a16:creationId xmlns:a16="http://schemas.microsoft.com/office/drawing/2014/main" id="{412420F5-750C-1A22-7291-8807EA1C9675}"/>
              </a:ext>
            </a:extLst>
          </p:cNvPr>
          <p:cNvGraphicFramePr/>
          <p:nvPr/>
        </p:nvGraphicFramePr>
        <p:xfrm>
          <a:off x="6664833" y="1778791"/>
          <a:ext cx="1802240" cy="2908603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802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08603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(v1 &amp;&amp; v2) {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400" dirty="0" err="1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(v2) {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B: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82546" marR="82546" marT="82546" marB="82546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25" name="Google Shape;590;p39">
            <a:extLst>
              <a:ext uri="{FF2B5EF4-FFF2-40B4-BE49-F238E27FC236}">
                <a16:creationId xmlns:a16="http://schemas.microsoft.com/office/drawing/2014/main" id="{CEF2446B-7127-DB14-24E7-CAA7C2B4472E}"/>
              </a:ext>
            </a:extLst>
          </p:cNvPr>
          <p:cNvGraphicFramePr/>
          <p:nvPr/>
        </p:nvGraphicFramePr>
        <p:xfrm>
          <a:off x="3795227" y="2476626"/>
          <a:ext cx="1746961" cy="16555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7469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6555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 &amp;&amp; b)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(b)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82546" marR="82546" marT="82546" marB="82546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9AF3AED-3F53-43C3-1FEF-7A4A52EB5C1E}"/>
              </a:ext>
            </a:extLst>
          </p:cNvPr>
          <p:cNvCxnSpPr/>
          <p:nvPr/>
        </p:nvCxnSpPr>
        <p:spPr>
          <a:xfrm>
            <a:off x="5803769" y="3289955"/>
            <a:ext cx="584462" cy="0"/>
          </a:xfrm>
          <a:prstGeom prst="straightConnector1">
            <a:avLst/>
          </a:prstGeom>
          <a:ln>
            <a:solidFill>
              <a:schemeClr val="accent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8B8B66D-6309-E680-41DF-D7B5F2D32320}"/>
              </a:ext>
            </a:extLst>
          </p:cNvPr>
          <p:cNvCxnSpPr>
            <a:cxnSpLocks/>
          </p:cNvCxnSpPr>
          <p:nvPr/>
        </p:nvCxnSpPr>
        <p:spPr>
          <a:xfrm>
            <a:off x="2488676" y="2696066"/>
            <a:ext cx="130655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CDAEF3C-3D7E-AE0F-9F1E-25F01538BBBC}"/>
              </a:ext>
            </a:extLst>
          </p:cNvPr>
          <p:cNvCxnSpPr>
            <a:cxnSpLocks/>
          </p:cNvCxnSpPr>
          <p:nvPr/>
        </p:nvCxnSpPr>
        <p:spPr>
          <a:xfrm>
            <a:off x="2488676" y="2696066"/>
            <a:ext cx="1234912" cy="73293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5FB8388-3439-C40A-35FE-D95C802579AE}"/>
              </a:ext>
            </a:extLst>
          </p:cNvPr>
          <p:cNvSpPr txBox="1"/>
          <p:nvPr/>
        </p:nvSpPr>
        <p:spPr>
          <a:xfrm>
            <a:off x="1004427" y="2291960"/>
            <a:ext cx="2529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Overlapping Conditions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B3526869-CA6A-87AC-589C-2F3599ABF577}"/>
              </a:ext>
            </a:extLst>
          </p:cNvPr>
          <p:cNvCxnSpPr>
            <a:cxnSpLocks/>
          </p:cNvCxnSpPr>
          <p:nvPr/>
        </p:nvCxnSpPr>
        <p:spPr>
          <a:xfrm flipH="1">
            <a:off x="8191893" y="2476626"/>
            <a:ext cx="7635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C77307FB-0DA5-A9B9-84CA-115E15B32901}"/>
              </a:ext>
            </a:extLst>
          </p:cNvPr>
          <p:cNvSpPr txBox="1"/>
          <p:nvPr/>
        </p:nvSpPr>
        <p:spPr>
          <a:xfrm>
            <a:off x="8969584" y="2291960"/>
            <a:ext cx="2498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Copy Overlapped Code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B6B7966-71D8-36CB-ACFA-5444EF2DCE0E}"/>
              </a:ext>
            </a:extLst>
          </p:cNvPr>
          <p:cNvCxnSpPr>
            <a:cxnSpLocks/>
          </p:cNvCxnSpPr>
          <p:nvPr/>
        </p:nvCxnSpPr>
        <p:spPr>
          <a:xfrm flipH="1">
            <a:off x="7071675" y="3703681"/>
            <a:ext cx="76357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78B3395-2967-E5BE-4286-BCBB9F0416DB}"/>
              </a:ext>
            </a:extLst>
          </p:cNvPr>
          <p:cNvSpPr txBox="1"/>
          <p:nvPr/>
        </p:nvSpPr>
        <p:spPr>
          <a:xfrm>
            <a:off x="7835246" y="3519015"/>
            <a:ext cx="326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Jump To Overlapping Condition</a:t>
            </a:r>
          </a:p>
        </p:txBody>
      </p:sp>
    </p:spTree>
    <p:extLst>
      <p:ext uri="{BB962C8B-B14F-4D97-AF65-F5344CB8AC3E}">
        <p14:creationId xmlns:p14="http://schemas.microsoft.com/office/powerpoint/2010/main" val="3246343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272CD-0C78-AAD8-FF2D-8B438972E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00D664-90FD-886F-4693-9C65FEFB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Mythical Calls: Jump Threading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4A0A003B-A69C-6500-3EA1-E9FA88B1409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889;p58">
            <a:extLst>
              <a:ext uri="{FF2B5EF4-FFF2-40B4-BE49-F238E27FC236}">
                <a16:creationId xmlns:a16="http://schemas.microsoft.com/office/drawing/2014/main" id="{476AA40E-EE5E-9AF5-47CB-CB6B6A753F35}"/>
              </a:ext>
            </a:extLst>
          </p:cNvPr>
          <p:cNvGraphicFramePr/>
          <p:nvPr/>
        </p:nvGraphicFramePr>
        <p:xfrm>
          <a:off x="682520" y="1547966"/>
          <a:ext cx="3471716" cy="3601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7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2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1F102EA-1B79-B30A-03F7-52813F7261D0}"/>
              </a:ext>
            </a:extLst>
          </p:cNvPr>
          <p:cNvCxnSpPr>
            <a:cxnSpLocks/>
          </p:cNvCxnSpPr>
          <p:nvPr/>
        </p:nvCxnSpPr>
        <p:spPr>
          <a:xfrm flipH="1">
            <a:off x="2762054" y="2083324"/>
            <a:ext cx="286574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081173-B0AD-3FB0-62B9-690A8BEEE8C8}"/>
              </a:ext>
            </a:extLst>
          </p:cNvPr>
          <p:cNvCxnSpPr>
            <a:cxnSpLocks/>
          </p:cNvCxnSpPr>
          <p:nvPr/>
        </p:nvCxnSpPr>
        <p:spPr>
          <a:xfrm flipH="1">
            <a:off x="3553905" y="2083324"/>
            <a:ext cx="2073897" cy="12726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AEB10F94-F532-A820-8A35-FD7C8BF299CE}"/>
              </a:ext>
            </a:extLst>
          </p:cNvPr>
          <p:cNvSpPr txBox="1"/>
          <p:nvPr/>
        </p:nvSpPr>
        <p:spPr>
          <a:xfrm>
            <a:off x="5627802" y="1898657"/>
            <a:ext cx="3138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Overlapping condition checks</a:t>
            </a:r>
          </a:p>
        </p:txBody>
      </p:sp>
    </p:spTree>
    <p:extLst>
      <p:ext uri="{BB962C8B-B14F-4D97-AF65-F5344CB8AC3E}">
        <p14:creationId xmlns:p14="http://schemas.microsoft.com/office/powerpoint/2010/main" val="15066799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FA9A80-BDD9-D40D-8AFB-B371B095E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C0D048-9E20-DDD7-AECE-82FC1DB98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Threading (Simplified)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0EAA0CC-1112-782C-C219-326709CF5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Minimizes the number of conditional jumps when overlapping conditions are detected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Enabled in </a:t>
            </a:r>
            <a:r>
              <a:rPr lang="en-US" sz="2400" b="1" dirty="0"/>
              <a:t>O2 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Can duplicate around </a:t>
            </a:r>
            <a:r>
              <a:rPr lang="en-US" sz="2400" b="1" dirty="0"/>
              <a:t>15</a:t>
            </a:r>
            <a:r>
              <a:rPr lang="en-US" sz="2400" dirty="0"/>
              <a:t> code statements before stopping</a:t>
            </a:r>
          </a:p>
        </p:txBody>
      </p:sp>
      <p:pic>
        <p:nvPicPr>
          <p:cNvPr id="3" name="Google Shape;60;p13">
            <a:extLst>
              <a:ext uri="{FF2B5EF4-FFF2-40B4-BE49-F238E27FC236}">
                <a16:creationId xmlns:a16="http://schemas.microsoft.com/office/drawing/2014/main" id="{9D488922-6B7A-470A-7E99-4DBD43AA198C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248110" y="6034023"/>
            <a:ext cx="743988" cy="864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207901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5D9DF-D3DD-3AC6-47F4-2BAE335F44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DA5F148-5D6A-D984-C7F6-7E86F30C6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Jump Threading Pattern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C1F0371A-9111-850E-057E-D016B87F40E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889;p58">
            <a:extLst>
              <a:ext uri="{FF2B5EF4-FFF2-40B4-BE49-F238E27FC236}">
                <a16:creationId xmlns:a16="http://schemas.microsoft.com/office/drawing/2014/main" id="{DF19C397-E78B-8467-9189-56E0FC7BCF37}"/>
              </a:ext>
            </a:extLst>
          </p:cNvPr>
          <p:cNvGraphicFramePr/>
          <p:nvPr/>
        </p:nvGraphicFramePr>
        <p:xfrm>
          <a:off x="682520" y="1547966"/>
          <a:ext cx="3471716" cy="360172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4717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0879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2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2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2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2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2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C8F0323-C76D-47BE-DE2F-8A808C948274}"/>
              </a:ext>
            </a:extLst>
          </p:cNvPr>
          <p:cNvSpPr/>
          <p:nvPr/>
        </p:nvSpPr>
        <p:spPr>
          <a:xfrm>
            <a:off x="6780298" y="3000768"/>
            <a:ext cx="822644" cy="47080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solidFill>
              <a:schemeClr val="accent5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kern="0" dirty="0">
                <a:solidFill>
                  <a:srgbClr val="000000"/>
                </a:solidFill>
                <a:latin typeface="Arial"/>
                <a:sym typeface="Arial"/>
              </a:rPr>
              <a:t>DUPE CODE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36F95931-615B-0A4E-8BD0-65C5DFB1C622}"/>
              </a:ext>
            </a:extLst>
          </p:cNvPr>
          <p:cNvSpPr/>
          <p:nvPr/>
        </p:nvSpPr>
        <p:spPr>
          <a:xfrm>
            <a:off x="6780298" y="2259705"/>
            <a:ext cx="822644" cy="47080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…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6D35F60-2406-8A88-9894-B26C7F170F6C}"/>
              </a:ext>
            </a:extLst>
          </p:cNvPr>
          <p:cNvSpPr/>
          <p:nvPr/>
        </p:nvSpPr>
        <p:spPr>
          <a:xfrm>
            <a:off x="7393947" y="1422477"/>
            <a:ext cx="822644" cy="470806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lang="en-US" sz="800" kern="0" dirty="0">
              <a:solidFill>
                <a:srgbClr val="000000"/>
              </a:solidFill>
              <a:latin typeface="Arial"/>
              <a:sym typeface="Arial"/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B4A2EC8-0EAC-6221-7E45-D5DFA8C768AB}"/>
              </a:ext>
            </a:extLst>
          </p:cNvPr>
          <p:cNvCxnSpPr>
            <a:stCxn id="13" idx="2"/>
            <a:endCxn id="11" idx="0"/>
          </p:cNvCxnSpPr>
          <p:nvPr/>
        </p:nvCxnSpPr>
        <p:spPr>
          <a:xfrm flipH="1">
            <a:off x="7191620" y="1893283"/>
            <a:ext cx="613649" cy="366422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A1D18D20-9DAC-D294-4FD5-48397D6CC2EA}"/>
              </a:ext>
            </a:extLst>
          </p:cNvPr>
          <p:cNvCxnSpPr>
            <a:cxnSpLocks/>
            <a:stCxn id="13" idx="2"/>
            <a:endCxn id="17" idx="0"/>
          </p:cNvCxnSpPr>
          <p:nvPr/>
        </p:nvCxnSpPr>
        <p:spPr>
          <a:xfrm>
            <a:off x="7805269" y="1893283"/>
            <a:ext cx="747230" cy="35310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84CB07-A429-EA4B-0DA4-5BB2912CBFF0}"/>
              </a:ext>
            </a:extLst>
          </p:cNvPr>
          <p:cNvSpPr/>
          <p:nvPr/>
        </p:nvSpPr>
        <p:spPr>
          <a:xfrm>
            <a:off x="8141177" y="2246387"/>
            <a:ext cx="822644" cy="47080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…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E10E300-2F7B-65F6-56C3-10DA65897FE3}"/>
              </a:ext>
            </a:extLst>
          </p:cNvPr>
          <p:cNvSpPr/>
          <p:nvPr/>
        </p:nvSpPr>
        <p:spPr>
          <a:xfrm>
            <a:off x="6780298" y="3705011"/>
            <a:ext cx="822644" cy="47080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…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CBA2F59-4389-A0FE-F812-A09C538AF0ED}"/>
              </a:ext>
            </a:extLst>
          </p:cNvPr>
          <p:cNvCxnSpPr>
            <a:cxnSpLocks/>
            <a:stCxn id="8" idx="2"/>
            <a:endCxn id="18" idx="0"/>
          </p:cNvCxnSpPr>
          <p:nvPr/>
        </p:nvCxnSpPr>
        <p:spPr>
          <a:xfrm>
            <a:off x="7191620" y="3471574"/>
            <a:ext cx="0" cy="233437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95B649BD-EDEE-7A1B-C178-4F887A399178}"/>
              </a:ext>
            </a:extLst>
          </p:cNvPr>
          <p:cNvSpPr/>
          <p:nvPr/>
        </p:nvSpPr>
        <p:spPr>
          <a:xfrm>
            <a:off x="8141177" y="2998457"/>
            <a:ext cx="822644" cy="47080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solidFill>
              <a:schemeClr val="accent5"/>
            </a:solidFill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-US" sz="800" kern="0" dirty="0">
                <a:solidFill>
                  <a:srgbClr val="000000"/>
                </a:solidFill>
                <a:latin typeface="Arial"/>
                <a:sym typeface="Arial"/>
              </a:rPr>
              <a:t>DUPE CODE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sp>
        <p:nvSpPr>
          <p:cNvPr id="45" name="Rounded Rectangle 44">
            <a:extLst>
              <a:ext uri="{FF2B5EF4-FFF2-40B4-BE49-F238E27FC236}">
                <a16:creationId xmlns:a16="http://schemas.microsoft.com/office/drawing/2014/main" id="{29282B09-95A4-3873-C58E-734EC3FC9A84}"/>
              </a:ext>
            </a:extLst>
          </p:cNvPr>
          <p:cNvSpPr/>
          <p:nvPr/>
        </p:nvSpPr>
        <p:spPr>
          <a:xfrm>
            <a:off x="8141177" y="3705011"/>
            <a:ext cx="822644" cy="470806"/>
          </a:xfrm>
          <a:prstGeom prst="roundRect">
            <a:avLst/>
          </a:prstGeom>
          <a:solidFill>
            <a:srgbClr val="212121">
              <a:alpha val="50000"/>
            </a:srgbClr>
          </a:solidFill>
          <a:ln w="12700"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rPr>
              <a:t>…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BC9C8D0F-03AE-DD16-7CB3-FD01F8EC1F7C}"/>
              </a:ext>
            </a:extLst>
          </p:cNvPr>
          <p:cNvCxnSpPr>
            <a:cxnSpLocks/>
            <a:stCxn id="11" idx="2"/>
            <a:endCxn id="8" idx="0"/>
          </p:cNvCxnSpPr>
          <p:nvPr/>
        </p:nvCxnSpPr>
        <p:spPr>
          <a:xfrm>
            <a:off x="7191620" y="2730511"/>
            <a:ext cx="0" cy="270257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3E5FCF6A-16BF-BD21-FC35-13764D3AC0F0}"/>
              </a:ext>
            </a:extLst>
          </p:cNvPr>
          <p:cNvCxnSpPr>
            <a:cxnSpLocks/>
            <a:stCxn id="17" idx="2"/>
            <a:endCxn id="39" idx="0"/>
          </p:cNvCxnSpPr>
          <p:nvPr/>
        </p:nvCxnSpPr>
        <p:spPr>
          <a:xfrm>
            <a:off x="8552499" y="2717193"/>
            <a:ext cx="0" cy="281264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CC2F056-1E2E-2EE6-6A17-06D09FA24132}"/>
              </a:ext>
            </a:extLst>
          </p:cNvPr>
          <p:cNvCxnSpPr>
            <a:cxnSpLocks/>
            <a:stCxn id="39" idx="2"/>
            <a:endCxn id="45" idx="0"/>
          </p:cNvCxnSpPr>
          <p:nvPr/>
        </p:nvCxnSpPr>
        <p:spPr>
          <a:xfrm>
            <a:off x="8552499" y="3469263"/>
            <a:ext cx="0" cy="235748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B8CBD882-7E5C-68AA-F515-D49FD445A8AF}"/>
              </a:ext>
            </a:extLst>
          </p:cNvPr>
          <p:cNvSpPr/>
          <p:nvPr/>
        </p:nvSpPr>
        <p:spPr>
          <a:xfrm>
            <a:off x="7409219" y="4598296"/>
            <a:ext cx="822644" cy="470806"/>
          </a:xfrm>
          <a:prstGeom prst="roundRect">
            <a:avLst/>
          </a:prstGeom>
          <a:solidFill>
            <a:srgbClr val="212121">
              <a:alpha val="50000"/>
            </a:srgb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  <a:sym typeface="Arial"/>
            </a:endParaRP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7B146E65-B93E-5BE8-9C27-DD09CA00B1B1}"/>
              </a:ext>
            </a:extLst>
          </p:cNvPr>
          <p:cNvCxnSpPr>
            <a:cxnSpLocks/>
            <a:stCxn id="18" idx="2"/>
            <a:endCxn id="58" idx="0"/>
          </p:cNvCxnSpPr>
          <p:nvPr/>
        </p:nvCxnSpPr>
        <p:spPr>
          <a:xfrm>
            <a:off x="7191620" y="4175817"/>
            <a:ext cx="628921" cy="422479"/>
          </a:xfrm>
          <a:prstGeom prst="straightConnector1">
            <a:avLst/>
          </a:prstGeom>
          <a:noFill/>
          <a:ln w="9525" cap="flat" cmpd="sng" algn="ctr">
            <a:solidFill>
              <a:srgbClr val="212121">
                <a:shade val="95000"/>
                <a:satMod val="105000"/>
              </a:srgbClr>
            </a:solidFill>
            <a:prstDash val="solid"/>
            <a:tailEnd type="triangle"/>
          </a:ln>
          <a:effectLst/>
        </p:spPr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5C6E99E-A8A5-5A1E-C426-FEB620373E4C}"/>
              </a:ext>
            </a:extLst>
          </p:cNvPr>
          <p:cNvCxnSpPr>
            <a:cxnSpLocks/>
            <a:stCxn id="45" idx="2"/>
            <a:endCxn id="58" idx="0"/>
          </p:cNvCxnSpPr>
          <p:nvPr/>
        </p:nvCxnSpPr>
        <p:spPr>
          <a:xfrm flipH="1">
            <a:off x="7820541" y="4175817"/>
            <a:ext cx="731958" cy="422479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tailEnd type="triangle"/>
          </a:ln>
          <a:effectLst/>
        </p:spPr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DD84470E-E7B3-B0CD-AB71-60A310D030D7}"/>
              </a:ext>
            </a:extLst>
          </p:cNvPr>
          <p:cNvSpPr txBox="1"/>
          <p:nvPr/>
        </p:nvSpPr>
        <p:spPr>
          <a:xfrm>
            <a:off x="8382027" y="4260836"/>
            <a:ext cx="622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goto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136511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CF0F8-6383-BAD1-3D83-9DE367CB42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61C8573-5CBD-4FBE-0856-C8812DD6C8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148" y="2908096"/>
            <a:ext cx="6149611" cy="1089309"/>
          </a:xfrm>
        </p:spPr>
        <p:txBody>
          <a:bodyPr/>
          <a:lstStyle/>
          <a:p>
            <a:r>
              <a:rPr lang="en-US" b="1" dirty="0"/>
              <a:t>IS THIS ALL REAL?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8940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53337-1094-A64D-4364-C62BBEA5F9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1213E0A-03C9-E19B-8472-B5CDDE41A2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7148" y="2908096"/>
            <a:ext cx="6149611" cy="1089309"/>
          </a:xfrm>
        </p:spPr>
        <p:txBody>
          <a:bodyPr/>
          <a:lstStyle/>
          <a:p>
            <a:r>
              <a:rPr lang="en-US" b="1" dirty="0"/>
              <a:t>DEMO:</a:t>
            </a:r>
            <a:br>
              <a:rPr lang="en-US" b="1" dirty="0"/>
            </a:br>
            <a:r>
              <a:rPr lang="en-US" b="1" dirty="0" err="1">
                <a:solidFill>
                  <a:schemeClr val="accent5"/>
                </a:solidFill>
              </a:rPr>
              <a:t>angr</a:t>
            </a:r>
            <a:r>
              <a:rPr lang="en-US" b="1" dirty="0">
                <a:solidFill>
                  <a:schemeClr val="accent5"/>
                </a:solidFill>
              </a:rPr>
              <a:t> decompiler</a:t>
            </a:r>
            <a:endParaRPr lang="en-US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54962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43D639-9A53-1051-7236-89187DBC8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5A3AD3A-5AD6-065F-84F2-F9ABA40097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Deoptimizing At Scale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E8CF1973-E806-5BE3-C6FF-65B30269D33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83FE7DE-C526-7182-9F98-481EF5B6566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49496" y="1423382"/>
            <a:ext cx="6493008" cy="40112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36F81B-91DA-FE44-D546-54351EBF675C}"/>
              </a:ext>
            </a:extLst>
          </p:cNvPr>
          <p:cNvSpPr/>
          <p:nvPr/>
        </p:nvSpPr>
        <p:spPr>
          <a:xfrm>
            <a:off x="4524866" y="3535052"/>
            <a:ext cx="1291472" cy="1899566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117A46-6A2F-6FC4-7EED-29486092EBC7}"/>
              </a:ext>
            </a:extLst>
          </p:cNvPr>
          <p:cNvSpPr txBox="1"/>
          <p:nvPr/>
        </p:nvSpPr>
        <p:spPr>
          <a:xfrm>
            <a:off x="2015700" y="5512291"/>
            <a:ext cx="6309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Keeps failures (</a:t>
            </a:r>
            <a:r>
              <a:rPr lang="en-US" dirty="0" err="1"/>
              <a:t>gotos</a:t>
            </a:r>
            <a:r>
              <a:rPr lang="en-US" dirty="0"/>
              <a:t>) low, while maintaining source similarity</a:t>
            </a:r>
          </a:p>
        </p:txBody>
      </p:sp>
    </p:spTree>
    <p:extLst>
      <p:ext uri="{BB962C8B-B14F-4D97-AF65-F5344CB8AC3E}">
        <p14:creationId xmlns:p14="http://schemas.microsoft.com/office/powerpoint/2010/main" val="21165979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465B2-40D8-1E98-7041-DC45CF607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ED7581-1385-FC1C-6355-FD738C70A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Deoptimizations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319F4F1A-30B7-4468-58D3-6E847D3A63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created reverse algorithms for all optimization classes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We tested on </a:t>
            </a:r>
            <a:r>
              <a:rPr lang="en-US" sz="2400" b="1" dirty="0"/>
              <a:t>GCC</a:t>
            </a:r>
            <a:r>
              <a:rPr lang="en-US" sz="2400" dirty="0"/>
              <a:t>, </a:t>
            </a:r>
            <a:r>
              <a:rPr lang="en-US" sz="2400" b="1" dirty="0"/>
              <a:t>Clang</a:t>
            </a:r>
            <a:r>
              <a:rPr lang="en-US" sz="2400" dirty="0"/>
              <a:t>, </a:t>
            </a:r>
            <a:r>
              <a:rPr lang="en-US" sz="2400" b="1" dirty="0"/>
              <a:t>MSVC</a:t>
            </a:r>
            <a:r>
              <a:rPr lang="en-US" sz="2400" dirty="0"/>
              <a:t>, and some malware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Algorithms and code open-source: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hlinkClick r:id="rId2"/>
              </a:rPr>
              <a:t>https://github.com/mahaloz/sailr-eval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“Ahoy SAILR! There is No Need to DREAM of C: A Compiler-Aware Structuring Algorithm for Binary Decompilation”, USENIX 2024</a:t>
            </a:r>
          </a:p>
        </p:txBody>
      </p:sp>
      <p:pic>
        <p:nvPicPr>
          <p:cNvPr id="3" name="Google Shape;60;p13">
            <a:extLst>
              <a:ext uri="{FF2B5EF4-FFF2-40B4-BE49-F238E27FC236}">
                <a16:creationId xmlns:a16="http://schemas.microsoft.com/office/drawing/2014/main" id="{5F22669B-13A9-288D-0997-EAC47D19E25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54" t="20717" r="20510" b="10704"/>
          <a:stretch/>
        </p:blipFill>
        <p:spPr>
          <a:xfrm>
            <a:off x="11248110" y="6034023"/>
            <a:ext cx="743988" cy="864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50109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8F0DE-54BA-58B1-46CA-71DB9E2059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3D3677-2CE8-4245-64DF-177413C3D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Benefiting from This Talk (1): REBEL! DEMAND BETTER!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5F5B8D1-BB7A-A68E-61E3-6B7CECE0A5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Modern decompilers (IDA, </a:t>
            </a:r>
            <a:r>
              <a:rPr lang="en-US" sz="2400" dirty="0" err="1"/>
              <a:t>Binja</a:t>
            </a:r>
            <a:r>
              <a:rPr lang="en-US" sz="2400" dirty="0"/>
              <a:t>, </a:t>
            </a:r>
            <a:r>
              <a:rPr lang="en-US" sz="2400" dirty="0" err="1"/>
              <a:t>Ghidra</a:t>
            </a:r>
            <a:r>
              <a:rPr lang="en-US" sz="2400" dirty="0"/>
              <a:t>) don’t give API access to structuring choices… </a:t>
            </a:r>
            <a:r>
              <a:rPr lang="en-US" sz="2400" b="1" dirty="0"/>
              <a:t>Ask for it</a:t>
            </a:r>
            <a:r>
              <a:rPr lang="en-US" sz="2400" dirty="0"/>
              <a:t>!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Large developers/funders of decompilers ignore ”interactive” or “tunable” decompilers… </a:t>
            </a:r>
            <a:r>
              <a:rPr lang="en-US" sz="2400" b="1" dirty="0"/>
              <a:t>Demand it! </a:t>
            </a:r>
            <a:endParaRPr lang="en-US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Alternative: maybe instruction-level rewriting?</a:t>
            </a:r>
          </a:p>
        </p:txBody>
      </p:sp>
      <p:pic>
        <p:nvPicPr>
          <p:cNvPr id="3" name="Google Shape;60;p13">
            <a:extLst>
              <a:ext uri="{FF2B5EF4-FFF2-40B4-BE49-F238E27FC236}">
                <a16:creationId xmlns:a16="http://schemas.microsoft.com/office/drawing/2014/main" id="{B1E1FF9C-5535-AD5B-7C9D-BD7960FFC08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248110" y="6034023"/>
            <a:ext cx="743988" cy="864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672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88EB4-2315-E845-168E-EE8571B87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4B60E52-00D4-7620-498C-DCA95DB7A8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Decompiler? 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EBE39E79-452D-CF94-B07E-69D5DDBECE3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46ECBF22-2CD6-02E0-370F-814B777FE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29" y="2581891"/>
            <a:ext cx="1427300" cy="142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7EA23AD-4CC7-6BA6-3F2E-83B095602A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91" y="1573448"/>
            <a:ext cx="2163193" cy="344090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2ACF77-E8AB-0C98-3A40-E4888AC10D02}"/>
              </a:ext>
            </a:extLst>
          </p:cNvPr>
          <p:cNvCxnSpPr/>
          <p:nvPr/>
        </p:nvCxnSpPr>
        <p:spPr>
          <a:xfrm>
            <a:off x="2919103" y="3295542"/>
            <a:ext cx="1807607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1C47B45-8A52-F25C-FBDC-146D95CF5A03}"/>
              </a:ext>
            </a:extLst>
          </p:cNvPr>
          <p:cNvCxnSpPr/>
          <p:nvPr/>
        </p:nvCxnSpPr>
        <p:spPr>
          <a:xfrm>
            <a:off x="6353321" y="3307622"/>
            <a:ext cx="1807607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BEB074B-28F2-271F-AC07-0ABC3792850D}"/>
              </a:ext>
            </a:extLst>
          </p:cNvPr>
          <p:cNvSpPr txBox="1"/>
          <p:nvPr/>
        </p:nvSpPr>
        <p:spPr>
          <a:xfrm>
            <a:off x="4693454" y="2101385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(decompiling)</a:t>
            </a:r>
          </a:p>
        </p:txBody>
      </p:sp>
      <p:graphicFrame>
        <p:nvGraphicFramePr>
          <p:cNvPr id="23" name="Google Shape;107;p17">
            <a:extLst>
              <a:ext uri="{FF2B5EF4-FFF2-40B4-BE49-F238E27FC236}">
                <a16:creationId xmlns:a16="http://schemas.microsoft.com/office/drawing/2014/main" id="{E3D62BD6-6281-07BC-758F-242341469E4F}"/>
              </a:ext>
            </a:extLst>
          </p:cNvPr>
          <p:cNvGraphicFramePr/>
          <p:nvPr/>
        </p:nvGraphicFramePr>
        <p:xfrm>
          <a:off x="8372366" y="2759839"/>
          <a:ext cx="2248215" cy="10955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(welcome) 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"hello!"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"goodbye"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05564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037C6-414C-5A01-C8D4-BAFC2D3F95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37B3F6-B97C-3363-95DC-27C45944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Benefiting from This Talk (2): Try </a:t>
            </a:r>
            <a:r>
              <a:rPr lang="en-US" dirty="0" err="1"/>
              <a:t>angr</a:t>
            </a:r>
            <a:r>
              <a:rPr lang="en-US" dirty="0"/>
              <a:t> decompiler!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A8FFA89-2FAA-06EC-294B-E41957604D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User </a:t>
            </a:r>
            <a:r>
              <a:rPr lang="en-US" sz="2400" b="1" dirty="0" err="1"/>
              <a:t>angr</a:t>
            </a:r>
            <a:r>
              <a:rPr lang="en-US" sz="2400" b="1" dirty="0"/>
              <a:t> decompiler (GUI)</a:t>
            </a:r>
            <a:r>
              <a:rPr lang="en-US" sz="2400" dirty="0"/>
              <a:t>: </a:t>
            </a:r>
            <a:r>
              <a:rPr lang="en-US" sz="2400" dirty="0">
                <a:hlinkClick r:id="rId2"/>
              </a:rPr>
              <a:t>https://github.com/angr/angr-management</a:t>
            </a:r>
            <a:r>
              <a:rPr lang="en-US" sz="2400" dirty="0"/>
              <a:t>, where we implemented every algorithm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/>
              <a:t>Open-source, command line, GUI, </a:t>
            </a:r>
            <a:r>
              <a:rPr lang="en-US" sz="2400" b="1" dirty="0"/>
              <a:t>hackable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/>
              <a:t>Limitations</a:t>
            </a:r>
            <a:r>
              <a:rPr lang="en-US" sz="2400" dirty="0"/>
              <a:t>: made by wacky academics, slower (python), hackable sometimes means </a:t>
            </a:r>
            <a:r>
              <a:rPr lang="en-US" sz="2400" dirty="0" err="1"/>
              <a:t>crashable</a:t>
            </a:r>
            <a:r>
              <a:rPr lang="en-US" sz="2400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Google Shape;60;p13">
            <a:extLst>
              <a:ext uri="{FF2B5EF4-FFF2-40B4-BE49-F238E27FC236}">
                <a16:creationId xmlns:a16="http://schemas.microsoft.com/office/drawing/2014/main" id="{A2A38BD7-FF6E-8735-DBFF-B5B72380D87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54" t="20717" r="20510" b="10704"/>
          <a:stretch/>
        </p:blipFill>
        <p:spPr>
          <a:xfrm>
            <a:off x="11248110" y="6034023"/>
            <a:ext cx="743988" cy="8641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9757832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06F29-FCA4-B680-8C5E-86864C42B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67A80C9-3395-597F-B035-96F16F8C22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2731" y="3429000"/>
            <a:ext cx="5973424" cy="874494"/>
          </a:xfrm>
        </p:spPr>
        <p:txBody>
          <a:bodyPr>
            <a:normAutofit/>
          </a:bodyPr>
          <a:lstStyle/>
          <a:p>
            <a:r>
              <a:rPr lang="en-US" b="1" dirty="0"/>
              <a:t>Thank You for Listening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FC7E6B10-68C1-FD4B-5F92-DAD3DF1F213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1054" t="20717" r="20510" b="10704"/>
          <a:stretch/>
        </p:blipFill>
        <p:spPr>
          <a:xfrm>
            <a:off x="10597556" y="2379619"/>
            <a:ext cx="1053974" cy="122426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5036B0-0A7D-DE0D-3FE9-DBD939C6A684}"/>
              </a:ext>
            </a:extLst>
          </p:cNvPr>
          <p:cNvSpPr txBox="1"/>
          <p:nvPr/>
        </p:nvSpPr>
        <p:spPr>
          <a:xfrm>
            <a:off x="5965650" y="4303494"/>
            <a:ext cx="56875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Zion </a:t>
            </a:r>
            <a:r>
              <a:rPr lang="en-US" dirty="0" err="1"/>
              <a:t>Leonahenahe</a:t>
            </a:r>
            <a:r>
              <a:rPr lang="en-US" dirty="0"/>
              <a:t> Basque</a:t>
            </a:r>
          </a:p>
          <a:p>
            <a:pPr algn="r"/>
            <a:r>
              <a:rPr lang="en-US" dirty="0">
                <a:hlinkClick r:id="rId4"/>
              </a:rPr>
              <a:t>zbasque@asu.edu</a:t>
            </a:r>
            <a:endParaRPr lang="en-US" dirty="0"/>
          </a:p>
          <a:p>
            <a:pPr algn="r"/>
            <a:r>
              <a:rPr lang="en" u="sng" dirty="0">
                <a:solidFill>
                  <a:schemeClr val="hlink"/>
                </a:solidFill>
                <a:ea typeface="Roboto"/>
                <a:cs typeface="Roboto"/>
                <a:sym typeface="Roboto"/>
                <a:hlinkClick r:id="rId5"/>
              </a:rPr>
              <a:t>@mahal0z</a:t>
            </a:r>
            <a:endParaRPr lang="en-US" u="sng" dirty="0">
              <a:solidFill>
                <a:schemeClr val="hlink"/>
              </a:solidFill>
              <a:ea typeface="Roboto"/>
              <a:cs typeface="Roboto"/>
              <a:sym typeface="Roboto"/>
            </a:endParaRPr>
          </a:p>
          <a:p>
            <a:pPr algn="r"/>
            <a:endParaRPr lang="en-US" dirty="0"/>
          </a:p>
          <a:p>
            <a:pPr algn="r"/>
            <a:endParaRPr lang="en-US" dirty="0"/>
          </a:p>
          <a:p>
            <a:pPr algn="r"/>
            <a:endParaRPr lang="en-US" dirty="0"/>
          </a:p>
        </p:txBody>
      </p:sp>
      <p:graphicFrame>
        <p:nvGraphicFramePr>
          <p:cNvPr id="16" name="Google Shape;938;p63">
            <a:extLst>
              <a:ext uri="{FF2B5EF4-FFF2-40B4-BE49-F238E27FC236}">
                <a16:creationId xmlns:a16="http://schemas.microsoft.com/office/drawing/2014/main" id="{F6ECCC98-E7D0-8F85-1F60-5FFAD93D9C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52404872"/>
              </p:ext>
            </p:extLst>
          </p:nvPr>
        </p:nvGraphicFramePr>
        <p:xfrm>
          <a:off x="9505347" y="5654180"/>
          <a:ext cx="2146183" cy="594399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1461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94399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pip install </a:t>
                      </a:r>
                      <a:r>
                        <a:rPr lang="en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angr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angr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decompile /bin/</a:t>
                      </a:r>
                      <a:r>
                        <a:rPr lang="en" sz="1100" dirty="0">
                          <a:solidFill>
                            <a:srgbClr val="0184BB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endParaRPr sz="11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BE2884AE-F209-7F44-0A25-8F6CD6D756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83624" y="4880433"/>
            <a:ext cx="1547493" cy="15474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BF9D94-73DE-4C8F-84A2-86CBD1209155}"/>
              </a:ext>
            </a:extLst>
          </p:cNvPr>
          <p:cNvSpPr txBox="1"/>
          <p:nvPr/>
        </p:nvSpPr>
        <p:spPr>
          <a:xfrm>
            <a:off x="6152314" y="4511101"/>
            <a:ext cx="1810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angr</a:t>
            </a:r>
            <a:r>
              <a:rPr lang="en-US" dirty="0"/>
              <a:t> decompiler</a:t>
            </a:r>
          </a:p>
        </p:txBody>
      </p:sp>
    </p:spTree>
    <p:extLst>
      <p:ext uri="{BB962C8B-B14F-4D97-AF65-F5344CB8AC3E}">
        <p14:creationId xmlns:p14="http://schemas.microsoft.com/office/powerpoint/2010/main" val="33530158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50B8E-D684-90FA-BC67-4CA7ADD42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C8C640-3494-7844-06B4-FB3681B9C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Decompiler? </a:t>
            </a:r>
            <a:r>
              <a:rPr lang="en-US" dirty="0">
                <a:solidFill>
                  <a:schemeClr val="accent5"/>
                </a:solidFill>
              </a:rPr>
              <a:t>A Simple Code Generator…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5ABA3CAB-8D0C-BF5E-D129-C11A1BBBE1F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902C1712-7A8A-AA7F-3C0A-F5CE4FF2F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29" y="2581891"/>
            <a:ext cx="1427300" cy="142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CB0093-42FB-D054-9C8A-78AADD566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91" y="1573448"/>
            <a:ext cx="2163193" cy="344090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D45C5307-3EBD-9AE2-435C-2933E3073D92}"/>
              </a:ext>
            </a:extLst>
          </p:cNvPr>
          <p:cNvCxnSpPr/>
          <p:nvPr/>
        </p:nvCxnSpPr>
        <p:spPr>
          <a:xfrm>
            <a:off x="2919103" y="3295542"/>
            <a:ext cx="1807607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CAAD8F13-CCB9-53A9-3AB2-90D46A92CB1C}"/>
              </a:ext>
            </a:extLst>
          </p:cNvPr>
          <p:cNvCxnSpPr/>
          <p:nvPr/>
        </p:nvCxnSpPr>
        <p:spPr>
          <a:xfrm>
            <a:off x="6353321" y="3307622"/>
            <a:ext cx="1807607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AC8D828-4B13-D6BB-968B-D213E42E8C27}"/>
              </a:ext>
            </a:extLst>
          </p:cNvPr>
          <p:cNvSpPr txBox="1"/>
          <p:nvPr/>
        </p:nvSpPr>
        <p:spPr>
          <a:xfrm>
            <a:off x="4693454" y="2101385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(decompiling)</a:t>
            </a:r>
          </a:p>
        </p:txBody>
      </p:sp>
      <p:graphicFrame>
        <p:nvGraphicFramePr>
          <p:cNvPr id="23" name="Google Shape;107;p17">
            <a:extLst>
              <a:ext uri="{FF2B5EF4-FFF2-40B4-BE49-F238E27FC236}">
                <a16:creationId xmlns:a16="http://schemas.microsoft.com/office/drawing/2014/main" id="{73098C4A-7697-DA67-A264-5F8812176B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4943175"/>
              </p:ext>
            </p:extLst>
          </p:nvPr>
        </p:nvGraphicFramePr>
        <p:xfrm>
          <a:off x="8372366" y="2759839"/>
          <a:ext cx="2248215" cy="109556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(welcome) 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"hello!"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"goodbye"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49E44847-AC93-7996-9671-B94CC024BA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82382" y="2107149"/>
            <a:ext cx="949484" cy="949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746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D681B9-B5E0-C2ED-2D0A-156139877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A16B097-9207-2BC4-27EE-89F68B4A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Decompiler? </a:t>
            </a:r>
            <a:r>
              <a:rPr lang="en-US" dirty="0">
                <a:solidFill>
                  <a:schemeClr val="accent4"/>
                </a:solidFill>
              </a:rPr>
              <a:t>A </a:t>
            </a:r>
            <a:r>
              <a:rPr lang="en-US" i="1" dirty="0">
                <a:solidFill>
                  <a:schemeClr val="accent4"/>
                </a:solidFill>
              </a:rPr>
              <a:t>Complex</a:t>
            </a:r>
            <a:r>
              <a:rPr lang="en-US" dirty="0">
                <a:solidFill>
                  <a:schemeClr val="accent4"/>
                </a:solidFill>
              </a:rPr>
              <a:t> </a:t>
            </a:r>
            <a:r>
              <a:rPr lang="en-US" i="1" dirty="0">
                <a:solidFill>
                  <a:schemeClr val="accent4"/>
                </a:solidFill>
              </a:rPr>
              <a:t>Code</a:t>
            </a:r>
            <a:r>
              <a:rPr lang="en-US" dirty="0">
                <a:solidFill>
                  <a:schemeClr val="accent4"/>
                </a:solidFill>
              </a:rPr>
              <a:t> Generator... </a:t>
            </a:r>
          </a:p>
        </p:txBody>
      </p:sp>
      <p:pic>
        <p:nvPicPr>
          <p:cNvPr id="2" name="Google Shape;60;p13">
            <a:extLst>
              <a:ext uri="{FF2B5EF4-FFF2-40B4-BE49-F238E27FC236}">
                <a16:creationId xmlns:a16="http://schemas.microsoft.com/office/drawing/2014/main" id="{C560E70F-FB6E-8424-36B3-2530B19281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1054" t="20717" r="20510" b="10704"/>
          <a:stretch/>
        </p:blipFill>
        <p:spPr>
          <a:xfrm>
            <a:off x="11095710" y="5881623"/>
            <a:ext cx="743988" cy="864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6">
            <a:extLst>
              <a:ext uri="{FF2B5EF4-FFF2-40B4-BE49-F238E27FC236}">
                <a16:creationId xmlns:a16="http://schemas.microsoft.com/office/drawing/2014/main" id="{CE7CDBFC-8BB2-EDE6-9656-630F22D7D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29" y="2581891"/>
            <a:ext cx="1427300" cy="1427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7DF29E-5C8B-0BE9-DFA1-3496FD443A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591" y="1573448"/>
            <a:ext cx="2163193" cy="3440903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E43453A-6378-07E2-1967-EA09A2E3C215}"/>
              </a:ext>
            </a:extLst>
          </p:cNvPr>
          <p:cNvCxnSpPr/>
          <p:nvPr/>
        </p:nvCxnSpPr>
        <p:spPr>
          <a:xfrm>
            <a:off x="2919103" y="3295542"/>
            <a:ext cx="1807607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ED2B796-4049-90AB-60B0-B3EEEDF769C9}"/>
              </a:ext>
            </a:extLst>
          </p:cNvPr>
          <p:cNvCxnSpPr/>
          <p:nvPr/>
        </p:nvCxnSpPr>
        <p:spPr>
          <a:xfrm>
            <a:off x="6353321" y="3307622"/>
            <a:ext cx="1807607" cy="0"/>
          </a:xfrm>
          <a:prstGeom prst="straightConnector1">
            <a:avLst/>
          </a:prstGeom>
          <a:ln w="25400">
            <a:solidFill>
              <a:schemeClr val="accent5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2F227C-D896-2E8D-7C9B-734C8FA75FA6}"/>
              </a:ext>
            </a:extLst>
          </p:cNvPr>
          <p:cNvSpPr txBox="1"/>
          <p:nvPr/>
        </p:nvSpPr>
        <p:spPr>
          <a:xfrm>
            <a:off x="4693454" y="2101385"/>
            <a:ext cx="1555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(decompiling)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FB91F42C-1827-9573-D02D-638D69BE85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51241"/>
              </p:ext>
            </p:extLst>
          </p:nvPr>
        </p:nvGraphicFramePr>
        <p:xfrm>
          <a:off x="8513953" y="1215884"/>
          <a:ext cx="2438496" cy="4183476"/>
        </p:xfrm>
        <a:graphic>
          <a:graphicData uri="http://schemas.openxmlformats.org/drawingml/2006/table">
            <a:tbl>
              <a:tblPr/>
              <a:tblGrid>
                <a:gridCol w="2438496">
                  <a:extLst>
                    <a:ext uri="{9D8B030D-6E8A-4147-A177-3AD203B41FA5}">
                      <a16:colId xmlns:a16="http://schemas.microsoft.com/office/drawing/2014/main" val="2833805821"/>
                    </a:ext>
                  </a:extLst>
                </a:gridCol>
              </a:tblGrid>
              <a:tr h="341630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while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{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v8 =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getopt_long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(v4, (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*)v5, </a:t>
                      </a:r>
                      <a:r>
                        <a:rPr lang="en-US" sz="4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"0123456789cstuw:p:g:"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long_options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0L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L);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-1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 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break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112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{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v9 =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optarg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prefix_lead_space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*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optarg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32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{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do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v10 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(_DWORD)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optarg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(_DWORD)v9++;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while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*v9 ==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32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prefix_lead_space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v10;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}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prefix = v9;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prefix_full_length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400" b="0" i="0" u="none" strike="noStrike" dirty="0" err="1">
                          <a:solidFill>
                            <a:srgbClr val="C184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strlen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(v9);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v11 = &amp;v9[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prefix_full_length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];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v9 &lt; v11 )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{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do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{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*(v11 -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!=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32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 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break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--v11;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}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while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v9 != v11 );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</a:t>
                      </a:r>
                      <a:r>
                        <a:rPr lang="en-US" sz="4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103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  </a:t>
                      </a:r>
                      <a:r>
                        <a:rPr lang="en-US" sz="4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  v7 =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optarg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}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}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116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{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tagged 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}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&lt;=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116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{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115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  </a:t>
                      </a:r>
                      <a:r>
                        <a:rPr lang="en-US" sz="4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split 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}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==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117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{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uniform 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}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{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v8 !=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119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  </a:t>
                      </a:r>
                      <a:r>
                        <a:rPr lang="en-US" sz="4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LABEL_53;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v3 =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optarg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}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4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!v7 )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LABEL_50: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4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v27 =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0L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L, </a:t>
                      </a:r>
                      <a:r>
                        <a:rPr lang="en-US" sz="4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"invalid width"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5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(v7,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0L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L,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0x4B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uLL, </a:t>
                      </a:r>
                      <a:r>
                        <a:rPr lang="en-US" sz="400" b="0" i="0" u="none" strike="noStrike" dirty="0">
                          <a:solidFill>
                            <a:srgbClr val="50A14F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v27,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4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LABEL_37: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v15 = </a:t>
                      </a:r>
                      <a:r>
                        <a:rPr lang="en-US" sz="4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optind</a:t>
                      </a: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4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4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19098" marR="19098" marT="19098" marB="19098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1819738"/>
                  </a:ext>
                </a:extLst>
              </a:tr>
            </a:tbl>
          </a:graphicData>
        </a:graphic>
      </p:graphicFrame>
      <p:pic>
        <p:nvPicPr>
          <p:cNvPr id="6" name="Graphic 5">
            <a:extLst>
              <a:ext uri="{FF2B5EF4-FFF2-40B4-BE49-F238E27FC236}">
                <a16:creationId xmlns:a16="http://schemas.microsoft.com/office/drawing/2014/main" id="{024B062F-431A-BE7E-0423-4C6D6C6274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78782" y="2103549"/>
            <a:ext cx="956684" cy="956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829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REverse">
      <a:dk1>
        <a:srgbClr val="000000"/>
      </a:dk1>
      <a:lt1>
        <a:srgbClr val="FFFFFF"/>
      </a:lt1>
      <a:dk2>
        <a:srgbClr val="1D2F50"/>
      </a:dk2>
      <a:lt2>
        <a:srgbClr val="E8E8E8"/>
      </a:lt2>
      <a:accent1>
        <a:srgbClr val="4DABE9"/>
      </a:accent1>
      <a:accent2>
        <a:srgbClr val="F7D496"/>
      </a:accent2>
      <a:accent3>
        <a:srgbClr val="4BA6A3"/>
      </a:accent3>
      <a:accent4>
        <a:srgbClr val="DA619C"/>
      </a:accent4>
      <a:accent5>
        <a:srgbClr val="523790"/>
      </a:accent5>
      <a:accent6>
        <a:srgbClr val="929596"/>
      </a:accent6>
      <a:hlink>
        <a:srgbClr val="4DABE9"/>
      </a:hlink>
      <a:folHlink>
        <a:srgbClr val="4DABE9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REverse Template" id="{2FF5B16C-E779-6D41-9835-D23625F6FE79}" vid="{7EB228C4-A84E-254E-9B11-E3FF5344301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2237</TotalTime>
  <Words>6343</Words>
  <Application>Microsoft Macintosh PowerPoint</Application>
  <PresentationFormat>Widescreen</PresentationFormat>
  <Paragraphs>314</Paragraphs>
  <Slides>71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80" baseType="lpstr">
      <vt:lpstr>Aptos Display</vt:lpstr>
      <vt:lpstr>Aptos</vt:lpstr>
      <vt:lpstr>Arial</vt:lpstr>
      <vt:lpstr>Consolas</vt:lpstr>
      <vt:lpstr>Interstate</vt:lpstr>
      <vt:lpstr>InterstatePlus</vt:lpstr>
      <vt:lpstr>Roboto</vt:lpstr>
      <vt:lpstr>Cambria Math</vt:lpstr>
      <vt:lpstr>Office Theme</vt:lpstr>
      <vt:lpstr>Buccaneers of the Binary</vt:lpstr>
      <vt:lpstr>$ whoami</vt:lpstr>
      <vt:lpstr>$ whoami: summary</vt:lpstr>
      <vt:lpstr>Talk Goals</vt:lpstr>
      <vt:lpstr>Reverse Engineers Fight Binaries</vt:lpstr>
      <vt:lpstr>What is a Disassembler?</vt:lpstr>
      <vt:lpstr>What is a Decompiler? </vt:lpstr>
      <vt:lpstr>What is a Decompiler? A Simple Code Generator…</vt:lpstr>
      <vt:lpstr>What is a Decompiler? A Complex Code Generator... </vt:lpstr>
      <vt:lpstr>Even Simple Cases Are Hard</vt:lpstr>
      <vt:lpstr>Even Simple Cases Are Hard</vt:lpstr>
      <vt:lpstr>Even Simple Cases Are Hard</vt:lpstr>
      <vt:lpstr>Is decompilation really  that broken? A Real-World Case Study</vt:lpstr>
      <vt:lpstr>fmt: Your Favorite Built In Text Formatter</vt:lpstr>
      <vt:lpstr>fmt: Your Favorite Built In Text Formatter</vt:lpstr>
      <vt:lpstr>Examining fmt: main (source)</vt:lpstr>
      <vt:lpstr>Examining fmt: main, arg parser (source)</vt:lpstr>
      <vt:lpstr>Examining fmt: source vs IDA 9</vt:lpstr>
      <vt:lpstr>Examining fmt: where did the Switch go?!?</vt:lpstr>
      <vt:lpstr>Examining fmt: more gotos…</vt:lpstr>
      <vt:lpstr>Examining fmt: main, width sanitizer (source)</vt:lpstr>
      <vt:lpstr>Examining fmt: source vs IDA 9</vt:lpstr>
      <vt:lpstr>Examining fmt: source vs IDA 9</vt:lpstr>
      <vt:lpstr>Examining fmt: source vs IDA 9</vt:lpstr>
      <vt:lpstr>What is going on here? </vt:lpstr>
      <vt:lpstr>How Decompilers Make Linear Code</vt:lpstr>
      <vt:lpstr>Control Flow Structuring: Graph Pattern Matching</vt:lpstr>
      <vt:lpstr>Structuring Example</vt:lpstr>
      <vt:lpstr>Structuring Example</vt:lpstr>
      <vt:lpstr>Structuring Example</vt:lpstr>
      <vt:lpstr>Structuring Example</vt:lpstr>
      <vt:lpstr>Structuring Example</vt:lpstr>
      <vt:lpstr>Structuring Example</vt:lpstr>
      <vt:lpstr>Structuring Example</vt:lpstr>
      <vt:lpstr>Structuring Example</vt:lpstr>
      <vt:lpstr>Structuring Example</vt:lpstr>
      <vt:lpstr>Structuring Example</vt:lpstr>
      <vt:lpstr>Structuring Example</vt:lpstr>
      <vt:lpstr>Structuring Example</vt:lpstr>
      <vt:lpstr>Structuring Example</vt:lpstr>
      <vt:lpstr>Structuring Example</vt:lpstr>
      <vt:lpstr>Failed Structuring Results in Gotos</vt:lpstr>
      <vt:lpstr>What Causes Failures? </vt:lpstr>
      <vt:lpstr>What Causes Failures? Unknown Patterns! </vt:lpstr>
      <vt:lpstr>What Causes Unknown Patterns? Compiler Optimizations!</vt:lpstr>
      <vt:lpstr>How To Know An Optimization (Likely) Occurred</vt:lpstr>
      <vt:lpstr>How To Know An Optimization (Likely) Occurred</vt:lpstr>
      <vt:lpstr>Compiler Optimizations And Gotos (Failures)</vt:lpstr>
      <vt:lpstr>Compiler Optimizations And Gotos (Failures)</vt:lpstr>
      <vt:lpstr>Compiler Optimizations And Gotos (Failures)</vt:lpstr>
      <vt:lpstr>3 Observed Types of Compiler Optimizations</vt:lpstr>
      <vt:lpstr>Compiler Optimization Summary</vt:lpstr>
      <vt:lpstr>Plundering Compiler Optimizations</vt:lpstr>
      <vt:lpstr>fmt: The Evil Switch</vt:lpstr>
      <vt:lpstr>The Evil Switch: Switch Lowering Optimization</vt:lpstr>
      <vt:lpstr>Switch Lowering Optimization (simplified)</vt:lpstr>
      <vt:lpstr>The Switch Lowering Pattern</vt:lpstr>
      <vt:lpstr>The Mythical Calls: Jump Threading</vt:lpstr>
      <vt:lpstr>The Mythical Calls: Jump Threading</vt:lpstr>
      <vt:lpstr>Jump Threading (Simplified)</vt:lpstr>
      <vt:lpstr>Jump Threading (Simplified)</vt:lpstr>
      <vt:lpstr>The Mythical Calls: Jump Threading</vt:lpstr>
      <vt:lpstr>Jump Threading (Simplified)</vt:lpstr>
      <vt:lpstr>Jump Threading Pattern</vt:lpstr>
      <vt:lpstr>IS THIS ALL REAL?</vt:lpstr>
      <vt:lpstr>DEMO: angr decompiler</vt:lpstr>
      <vt:lpstr>Deoptimizing At Scale</vt:lpstr>
      <vt:lpstr>All Deoptimizations</vt:lpstr>
      <vt:lpstr>Benefiting from This Talk (1): REBEL! DEMAND BETTER!</vt:lpstr>
      <vt:lpstr>Benefiting from This Talk (2): Try angr decompiler!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Zion Basque</dc:creator>
  <cp:lastModifiedBy>Zion Basque</cp:lastModifiedBy>
  <cp:revision>6</cp:revision>
  <dcterms:created xsi:type="dcterms:W3CDTF">2025-02-05T17:04:31Z</dcterms:created>
  <dcterms:modified xsi:type="dcterms:W3CDTF">2025-02-28T22:33:07Z</dcterms:modified>
</cp:coreProperties>
</file>